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0"/>
  </p:handoutMasterIdLst>
  <p:sldIdLst>
    <p:sldId id="274" r:id="rId2"/>
    <p:sldId id="269" r:id="rId3"/>
    <p:sldId id="272" r:id="rId4"/>
    <p:sldId id="27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5" r:id="rId18"/>
    <p:sldId id="273" r:id="rId19"/>
  </p:sldIdLst>
  <p:sldSz cx="9144000" cy="6858000" type="screen4x3"/>
  <p:notesSz cx="6858000" cy="90678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pringdal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64" autoAdjust="0"/>
  </p:normalViewPr>
  <p:slideViewPr>
    <p:cSldViewPr>
      <p:cViewPr varScale="1">
        <p:scale>
          <a:sx n="60" d="100"/>
          <a:sy n="60" d="100"/>
        </p:scale>
        <p:origin x="-79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339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3390"/>
          </a:xfrm>
          <a:prstGeom prst="rect">
            <a:avLst/>
          </a:prstGeom>
        </p:spPr>
        <p:txBody>
          <a:bodyPr vert="horz" lIns="91440" tIns="45720" rIns="91440" bIns="45720" rtlCol="0"/>
          <a:lstStyle>
            <a:lvl1pPr algn="r">
              <a:defRPr sz="1200"/>
            </a:lvl1pPr>
          </a:lstStyle>
          <a:p>
            <a:fld id="{B97BE372-CC32-4DC4-85C8-874C8A851884}" type="datetimeFigureOut">
              <a:rPr lang="en-US" smtClean="0"/>
              <a:t>10/19/2011</a:t>
            </a:fld>
            <a:endParaRPr lang="en-US"/>
          </a:p>
        </p:txBody>
      </p:sp>
      <p:sp>
        <p:nvSpPr>
          <p:cNvPr id="4" name="Footer Placeholder 3"/>
          <p:cNvSpPr>
            <a:spLocks noGrp="1"/>
          </p:cNvSpPr>
          <p:nvPr>
            <p:ph type="ftr" sz="quarter" idx="2"/>
          </p:nvPr>
        </p:nvSpPr>
        <p:spPr>
          <a:xfrm>
            <a:off x="0" y="8612836"/>
            <a:ext cx="2971800" cy="4533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12836"/>
            <a:ext cx="2971800" cy="453390"/>
          </a:xfrm>
          <a:prstGeom prst="rect">
            <a:avLst/>
          </a:prstGeom>
        </p:spPr>
        <p:txBody>
          <a:bodyPr vert="horz" lIns="91440" tIns="45720" rIns="91440" bIns="45720" rtlCol="0" anchor="b"/>
          <a:lstStyle>
            <a:lvl1pPr algn="r">
              <a:defRPr sz="1200"/>
            </a:lvl1pPr>
          </a:lstStyle>
          <a:p>
            <a:fld id="{817F2415-75BC-423F-85E9-C4F88C5435AE}"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0EC9F4FF-E811-40B5-838C-5A72FC2C51AA}" type="datetimeFigureOut">
              <a:rPr lang="en-US"/>
              <a:pPr>
                <a:defRPr/>
              </a:pPr>
              <a:t>10/19/2011</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E5FEF9DE-217A-4F23-A5D7-EB87A371507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0640418-B918-4822-96AE-547538ED401C}" type="datetimeFigureOut">
              <a:rPr lang="en-US"/>
              <a:pPr>
                <a:defRPr/>
              </a:pPr>
              <a:t>10/19/2011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BD7AA7C-2F7B-4D99-BF6E-09FDA4BE83B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EEA91BD-54C8-4DFC-8A17-87FA56172A8E}" type="datetimeFigureOut">
              <a:rPr lang="en-US"/>
              <a:pPr>
                <a:defRPr/>
              </a:pPr>
              <a:t>10/19/2011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2FDF1443-1632-4B6D-8E33-F15DEA36179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9"/>
          <p:cNvSpPr>
            <a:spLocks noGrp="1"/>
          </p:cNvSpPr>
          <p:nvPr>
            <p:ph type="dt" sz="half" idx="10"/>
          </p:nvPr>
        </p:nvSpPr>
        <p:spPr/>
        <p:txBody>
          <a:bodyPr/>
          <a:lstStyle>
            <a:lvl1pPr>
              <a:defRPr/>
            </a:lvl1pPr>
          </a:lstStyle>
          <a:p>
            <a:pPr>
              <a:defRPr/>
            </a:pPr>
            <a:fld id="{A8CC6E90-A2BE-41D1-A30E-1A786B82E85D}" type="datetimeFigureOut">
              <a:rPr lang="en-US"/>
              <a:pPr>
                <a:defRPr/>
              </a:pPr>
              <a:t>10/19/2011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D3225EC-E14A-4737-9EFB-E97A8236428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935163"/>
            <a:ext cx="8229600" cy="4389437"/>
          </a:xfrm>
        </p:spPr>
        <p:txBody>
          <a:bodyPr/>
          <a:lstStyle/>
          <a:p>
            <a:pPr lvl="0"/>
            <a:endParaRPr lang="en-US" noProof="0"/>
          </a:p>
        </p:txBody>
      </p:sp>
      <p:sp>
        <p:nvSpPr>
          <p:cNvPr id="4" name="Date Placeholder 9"/>
          <p:cNvSpPr>
            <a:spLocks noGrp="1"/>
          </p:cNvSpPr>
          <p:nvPr>
            <p:ph type="dt" sz="half" idx="10"/>
          </p:nvPr>
        </p:nvSpPr>
        <p:spPr/>
        <p:txBody>
          <a:bodyPr/>
          <a:lstStyle>
            <a:lvl1pPr>
              <a:defRPr/>
            </a:lvl1pPr>
          </a:lstStyle>
          <a:p>
            <a:pPr>
              <a:defRPr/>
            </a:pPr>
            <a:fld id="{B5C3B5FB-C978-4257-A10F-45EFC09CA944}" type="datetimeFigureOut">
              <a:rPr lang="en-US"/>
              <a:pPr>
                <a:defRPr/>
              </a:pPr>
              <a:t>10/19/2011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D2FDFE2-0D20-4653-8EAF-D0D86B60F37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8F4B215-221A-437F-AA8B-AF7E67BFE49F}" type="datetimeFigureOut">
              <a:rPr lang="en-US"/>
              <a:pPr>
                <a:defRPr/>
              </a:pPr>
              <a:t>10/19/2011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B7E50FD-DD31-43F6-BFE9-80B2889A991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A399171-CB9B-4E61-AF6E-D69331C67C55}" type="datetimeFigureOut">
              <a:rPr lang="en-US"/>
              <a:pPr>
                <a:defRPr/>
              </a:pPr>
              <a:t>10/19/2011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F5EE3D-A4AA-42BC-BDD1-70150D53E82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FA121CC-259D-4417-B3CE-F43A9872F0FC}" type="datetimeFigureOut">
              <a:rPr lang="en-US"/>
              <a:pPr>
                <a:defRPr/>
              </a:pPr>
              <a:t>10/19/2011</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D37FBBC0-2726-47D2-9BB6-6EC0105B596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2A62CB5F-B616-4DF3-BE78-11ECEC7D027E}" type="datetimeFigureOut">
              <a:rPr lang="en-US"/>
              <a:pPr>
                <a:defRPr/>
              </a:pPr>
              <a:t>10/19/2011</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AF2FB7F0-EE36-4709-A481-A12290DCDDE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3F996F73-B573-454A-B994-6428C089F721}" type="datetimeFigureOut">
              <a:rPr lang="en-US"/>
              <a:pPr>
                <a:defRPr/>
              </a:pPr>
              <a:t>10/19/2011</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DCF1C6D0-38D4-4153-A884-5BB3465CEE6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46E2C3BB-86D3-4E56-A145-FDFEAC36C5C0}" type="datetimeFigureOut">
              <a:rPr lang="en-US"/>
              <a:pPr>
                <a:defRPr/>
              </a:pPr>
              <a:t>10/19/2011</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4F236A81-6DE4-4114-8E11-BEFCF5CC141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D1AC94D1-3092-4583-8D2C-D65B3C1278FA}" type="datetimeFigureOut">
              <a:rPr lang="en-US"/>
              <a:pPr>
                <a:defRPr/>
              </a:pPr>
              <a:t>10/19/2011</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13DB808B-3511-4AD7-A890-1B3366D1173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0A0EEDEC-BDFA-45F6-9F48-C1804A9D04AA}" type="datetimeFigureOut">
              <a:rPr lang="en-US"/>
              <a:pPr>
                <a:defRPr/>
              </a:pPr>
              <a:t>10/19/2011</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D9938BBE-8570-4AFE-8A39-1A302AB8B86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898E6C08-3AA2-4B41-90FC-2AF901C8F465}" type="datetimeFigureOut">
              <a:rPr lang="en-US"/>
              <a:pPr>
                <a:defRPr/>
              </a:pPr>
              <a:t>10/19/2011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B4E41600-8179-4D4B-AD87-5766145BEDF1}"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5" r:id="rId3"/>
    <p:sldLayoutId id="2147483672" r:id="rId4"/>
    <p:sldLayoutId id="2147483671" r:id="rId5"/>
    <p:sldLayoutId id="2147483670" r:id="rId6"/>
    <p:sldLayoutId id="2147483669" r:id="rId7"/>
    <p:sldLayoutId id="2147483668" r:id="rId8"/>
    <p:sldLayoutId id="2147483676" r:id="rId9"/>
    <p:sldLayoutId id="2147483667" r:id="rId10"/>
    <p:sldLayoutId id="2147483666" r:id="rId11"/>
    <p:sldLayoutId id="2147483665" r:id="rId12"/>
    <p:sldLayoutId id="2147483664" r:id="rId13"/>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cite_note-13"/><Relationship Id="rId2" Type="http://schemas.openxmlformats.org/officeDocument/2006/relationships/hyperlink" Target="http://en.wikipedia.org/wiki/William_Phelps_Eno" TargetMode="External"/><Relationship Id="rId1" Type="http://schemas.openxmlformats.org/officeDocument/2006/relationships/slideLayout" Target="../slideLayouts/slideLayout6.xml"/><Relationship Id="rId6" Type="http://schemas.openxmlformats.org/officeDocument/2006/relationships/hyperlink" Target="http://en.wikipedia.org/wiki/Stop_sign" TargetMode="External"/><Relationship Id="rId5" Type="http://schemas.openxmlformats.org/officeDocument/2006/relationships/image" Target="../media/image8.png"/><Relationship Id="rId4" Type="http://schemas.openxmlformats.org/officeDocument/2006/relationships/hyperlink" Target="//upload.wikimedia.org/wikipedia/commons/a/a7/Stop_sign_MUTCD.svg"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cite_note-19"/><Relationship Id="rId2" Type="http://schemas.openxmlformats.org/officeDocument/2006/relationships/hyperlink" Target="http://en.wikipedia.org/wiki/George_Washington_Gale_Ferris" TargetMode="External"/><Relationship Id="rId1" Type="http://schemas.openxmlformats.org/officeDocument/2006/relationships/slideLayout" Target="../slideLayouts/slideLayout6.xml"/><Relationship Id="rId6" Type="http://schemas.openxmlformats.org/officeDocument/2006/relationships/hyperlink" Target="http://en.wikipedia.org/wiki/Ferris_wheel" TargetMode="External"/><Relationship Id="rId5" Type="http://schemas.openxmlformats.org/officeDocument/2006/relationships/image" Target="../media/image9.jpeg"/><Relationship Id="rId4" Type="http://schemas.openxmlformats.org/officeDocument/2006/relationships/hyperlink" Target="//upload.wikimedia.org/wikipedia/commons/d/de/Ferris-wheel.jpg"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cite_note-90"/><Relationship Id="rId7" Type="http://schemas.openxmlformats.org/officeDocument/2006/relationships/hyperlink" Target="http://en.wikipedia.org/wiki/Air_conditioning" TargetMode="External"/><Relationship Id="rId2" Type="http://schemas.openxmlformats.org/officeDocument/2006/relationships/hyperlink" Target="http://en.wikipedia.org/wiki/Willis_Carrier" TargetMode="Externa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hyperlink" Target="http://upload.wikimedia.org/wikipedia/commons/e/e1/2008-07-11_Air_conditioners_at_UNC-CH.jpg" TargetMode="External"/><Relationship Id="rId4" Type="http://schemas.openxmlformats.org/officeDocument/2006/relationships/hyperlink" Target="#cite_note-ideafinder1902-11"/></Relationships>
</file>

<file path=ppt/slides/_rels/slide13.xml.rels><?xml version="1.0" encoding="UTF-8" standalone="yes"?>
<Relationships xmlns="http://schemas.openxmlformats.org/package/2006/relationships"><Relationship Id="rId3" Type="http://schemas.openxmlformats.org/officeDocument/2006/relationships/hyperlink" Target="#cite_note-147"/><Relationship Id="rId2" Type="http://schemas.openxmlformats.org/officeDocument/2006/relationships/hyperlink" Target="http://en.wikipedia.org/wiki/Lester_Wire" TargetMode="External"/><Relationship Id="rId1" Type="http://schemas.openxmlformats.org/officeDocument/2006/relationships/slideLayout" Target="../slideLayouts/slideLayout6.xml"/><Relationship Id="rId6" Type="http://schemas.openxmlformats.org/officeDocument/2006/relationships/hyperlink" Target="http://en.wikipedia.org/wiki/Traffic_light" TargetMode="External"/><Relationship Id="rId5" Type="http://schemas.openxmlformats.org/officeDocument/2006/relationships/image" Target="../media/image11.jpeg"/><Relationship Id="rId4" Type="http://schemas.openxmlformats.org/officeDocument/2006/relationships/hyperlink" Target="http://upload.wikimedia.org/wikipedia/commons/9/9e/Semaforoencendido.jpg"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cite_note-156"/><Relationship Id="rId2" Type="http://schemas.openxmlformats.org/officeDocument/2006/relationships/hyperlink" Target="http://en.wikipedia.org/wiki/Clarence_Saunders_(grocer)" TargetMode="External"/><Relationship Id="rId1" Type="http://schemas.openxmlformats.org/officeDocument/2006/relationships/slideLayout" Target="../slideLayouts/slideLayout6.xml"/><Relationship Id="rId6" Type="http://schemas.openxmlformats.org/officeDocument/2006/relationships/hyperlink" Target="http://en.wikipedia.org/wiki/Supermarket" TargetMode="External"/><Relationship Id="rId5" Type="http://schemas.openxmlformats.org/officeDocument/2006/relationships/image" Target="../media/image12.jpeg"/><Relationship Id="rId4" Type="http://schemas.openxmlformats.org/officeDocument/2006/relationships/hyperlink" Target="//upload.wikimedia.org/wikipedia/en/e/ed/LoblawsInside.jp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upload.wikimedia.org/wikipedia/commons/5/56/Scool_023.jpg" TargetMode="External"/><Relationship Id="rId2" Type="http://schemas.openxmlformats.org/officeDocument/2006/relationships/hyperlink" Target="#cite_note-160"/><Relationship Id="rId1" Type="http://schemas.openxmlformats.org/officeDocument/2006/relationships/slideLayout" Target="../slideLayouts/slideLayout6.xml"/><Relationship Id="rId5" Type="http://schemas.openxmlformats.org/officeDocument/2006/relationships/hyperlink" Target="http://en.wikipedia.org/wiki/Light_switch#Toggle" TargetMode="Externa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hyperlink" Target="#cite_note-196"/><Relationship Id="rId7" Type="http://schemas.openxmlformats.org/officeDocument/2006/relationships/hyperlink" Target="http://en.wikipedia.org/wiki/Cheeseburger" TargetMode="External"/><Relationship Id="rId2" Type="http://schemas.openxmlformats.org/officeDocument/2006/relationships/hyperlink" Target="http://en.wikipedia.org/wiki/American_Heritage_(magazine)" TargetMode="Externa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hyperlink" Target="//upload.wikimedia.org/wikipedia/commons/4/4d/Cheeseburger.jpg" TargetMode="External"/><Relationship Id="rId4" Type="http://schemas.openxmlformats.org/officeDocument/2006/relationships/hyperlink" Target="#cite_note-196"/></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hyperlink" Target="http://www.cnn.com/2011/10/06/us/obit-steve-jobs/inde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upload.wikimedia.org/wikipedia/commons/f/f7/20070824_kanal_elblaski_100_3905.jpg" TargetMode="External"/><Relationship Id="rId2" Type="http://schemas.openxmlformats.org/officeDocument/2006/relationships/hyperlink" Target="#cite_note-108"/><Relationship Id="rId1" Type="http://schemas.openxmlformats.org/officeDocument/2006/relationships/slideLayout" Target="../slideLayouts/slideLayout6.xml"/><Relationship Id="rId5" Type="http://schemas.openxmlformats.org/officeDocument/2006/relationships/hyperlink" Target="http://en.wikipedia.org/wiki/Baler" TargetMode="Externa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cite_note-102"/><Relationship Id="rId7" Type="http://schemas.openxmlformats.org/officeDocument/2006/relationships/hyperlink" Target="//upload.wikimedia.org/wikipedia/commons/4/45/Heckscheibenwischer_kl.jpg" TargetMode="External"/><Relationship Id="rId2" Type="http://schemas.openxmlformats.org/officeDocument/2006/relationships/hyperlink" Target="http://en.wikipedia.org/wiki/Mary_Anderson_(inventor)" TargetMode="External"/><Relationship Id="rId1" Type="http://schemas.openxmlformats.org/officeDocument/2006/relationships/slideLayout" Target="../slideLayouts/slideLayout6.xml"/><Relationship Id="rId6" Type="http://schemas.openxmlformats.org/officeDocument/2006/relationships/hyperlink" Target="#cite_note-105"/><Relationship Id="rId5" Type="http://schemas.openxmlformats.org/officeDocument/2006/relationships/hyperlink" Target="#cite_note-104"/><Relationship Id="rId4" Type="http://schemas.openxmlformats.org/officeDocument/2006/relationships/hyperlink" Target="#cite_note-103"/><Relationship Id="rId9" Type="http://schemas.openxmlformats.org/officeDocument/2006/relationships/hyperlink" Target="http://en.wikipedia.org/wiki/Windshield_wiper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cite_note-26"/><Relationship Id="rId7" Type="http://schemas.openxmlformats.org/officeDocument/2006/relationships/hyperlink" Target="http://en.wikipedia.org/wiki/Zipper" TargetMode="External"/><Relationship Id="rId2" Type="http://schemas.openxmlformats.org/officeDocument/2006/relationships/hyperlink" Target="http://en.wikipedia.org/wiki/Whitcomb_L._Judson" TargetMode="Externa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hyperlink" Target="//upload.wikimedia.org/wikipedia/commons/8/84/Zippers.jpg" TargetMode="External"/><Relationship Id="rId4" Type="http://schemas.openxmlformats.org/officeDocument/2006/relationships/hyperlink" Target="#cite_note-27"/></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Roger_Bresnahan" TargetMode="External"/><Relationship Id="rId2" Type="http://schemas.openxmlformats.org/officeDocument/2006/relationships/hyperlink" Target="http://en.wikipedia.org/wiki/San_Francisco_Giants" TargetMode="External"/><Relationship Id="rId1" Type="http://schemas.openxmlformats.org/officeDocument/2006/relationships/slideLayout" Target="../slideLayouts/slideLayout6.xml"/><Relationship Id="rId6" Type="http://schemas.openxmlformats.org/officeDocument/2006/relationships/hyperlink" Target="http://en.wikipedia.org/wiki/Batting_helmet" TargetMode="External"/><Relationship Id="rId5" Type="http://schemas.openxmlformats.org/officeDocument/2006/relationships/image" Target="../media/image6.png"/><Relationship Id="rId4" Type="http://schemas.openxmlformats.org/officeDocument/2006/relationships/hyperlink" Target="//upload.wikimedia.org/wikipedia/en/8/87/BattingHelmet.png"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en.wikipedia.org/wiki/Candy_apple" TargetMode="External"/><Relationship Id="rId3" Type="http://schemas.openxmlformats.org/officeDocument/2006/relationships/hyperlink" Target="http://en.wikipedia.org/wiki/Guy_Fawkes_Night" TargetMode="External"/><Relationship Id="rId7" Type="http://schemas.openxmlformats.org/officeDocument/2006/relationships/image" Target="../media/image7.jpeg"/><Relationship Id="rId2" Type="http://schemas.openxmlformats.org/officeDocument/2006/relationships/hyperlink" Target="http://en.wikipedia.org/wiki/Halloween" TargetMode="External"/><Relationship Id="rId1" Type="http://schemas.openxmlformats.org/officeDocument/2006/relationships/slideLayout" Target="../slideLayouts/slideLayout6.xml"/><Relationship Id="rId6" Type="http://schemas.openxmlformats.org/officeDocument/2006/relationships/hyperlink" Target="//upload.wikimedia.org/wikipedia/commons/7/78/Candyapple.jpg" TargetMode="External"/><Relationship Id="rId5" Type="http://schemas.openxmlformats.org/officeDocument/2006/relationships/hyperlink" Target="#cite_note-130"/><Relationship Id="rId4" Type="http://schemas.openxmlformats.org/officeDocument/2006/relationships/hyperlink" Target="http://en.wikipedia.org/wiki/Carame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4"/>
          <p:cNvSpPr>
            <a:spLocks noGrp="1"/>
          </p:cNvSpPr>
          <p:nvPr>
            <p:ph type="ctrTitle"/>
          </p:nvPr>
        </p:nvSpPr>
        <p:spPr>
          <a:xfrm>
            <a:off x="685800" y="990600"/>
            <a:ext cx="7772400" cy="1371600"/>
          </a:xfrm>
        </p:spPr>
        <p:txBody>
          <a:bodyPr/>
          <a:lstStyle/>
          <a:p>
            <a:pPr algn="ctr"/>
            <a:r>
              <a:rPr lang="en-US" sz="7200" smtClean="0"/>
              <a:t>Fifth Grade  Unit 2</a:t>
            </a:r>
          </a:p>
        </p:txBody>
      </p:sp>
      <p:sp>
        <p:nvSpPr>
          <p:cNvPr id="15362" name="Rectangle 5"/>
          <p:cNvSpPr>
            <a:spLocks noGrp="1"/>
          </p:cNvSpPr>
          <p:nvPr>
            <p:ph type="subTitle" idx="1"/>
          </p:nvPr>
        </p:nvSpPr>
        <p:spPr>
          <a:xfrm>
            <a:off x="1371600" y="3048000"/>
            <a:ext cx="6400800" cy="2590800"/>
          </a:xfrm>
        </p:spPr>
        <p:txBody>
          <a:bodyPr/>
          <a:lstStyle/>
          <a:p>
            <a:pPr algn="l"/>
            <a:r>
              <a:rPr lang="en-US" sz="3600" smtClean="0"/>
              <a:t>How has inventive thinking, as revealed in fiction and nonfiction, changed our world?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3352800"/>
          </a:xfrm>
        </p:spPr>
        <p:txBody>
          <a:bodyPr>
            <a:normAutofit fontScale="90000"/>
          </a:bodyPr>
          <a:lstStyle/>
          <a:p>
            <a:pPr eaLnBrk="1" fontAlgn="auto" hangingPunct="1">
              <a:spcAft>
                <a:spcPts val="0"/>
              </a:spcAft>
              <a:defRPr/>
            </a:pPr>
            <a:r>
              <a:rPr lang="en-US" sz="1800" dirty="0" smtClean="0"/>
              <a:t>A stop sign is a traffic sign, usually erected at road junctions such as a four-way intersection, that instructs drivers to stop and then to proceed only if the way ahead is clear. The idea of placing stop signs at road junctions was first conceived in 1890 when </a:t>
            </a:r>
            <a:r>
              <a:rPr lang="en-US" sz="1800" dirty="0" smtClean="0">
                <a:hlinkClick r:id="rId2" tooltip="William Phelps Eno"/>
              </a:rPr>
              <a:t>William Phelps </a:t>
            </a:r>
            <a:r>
              <a:rPr lang="en-US" sz="1800" dirty="0" err="1" smtClean="0">
                <a:hlinkClick r:id="rId2" tooltip="William Phelps Eno"/>
              </a:rPr>
              <a:t>Eno</a:t>
            </a:r>
            <a:r>
              <a:rPr lang="en-US" sz="1800" dirty="0" smtClean="0"/>
              <a:t> of Saugatuck, Connecticut proposed and devised the first set of traffic laws in an article published in </a:t>
            </a:r>
            <a:r>
              <a:rPr lang="en-US" sz="1800" i="1" dirty="0" smtClean="0"/>
              <a:t>Rider and Driver</a:t>
            </a:r>
            <a:r>
              <a:rPr lang="en-US" sz="1800" dirty="0" smtClean="0"/>
              <a:t>. However, the first use of stop signs did not appear until 1915 when officials in Detroit, Michigan installed a stop sign with black letters on a white background. Throughout the years and with many alterations made to the stop sign, the current version with white block-lettering on a red background that is used in the United States as well as emulated in many other countries around the world today, did not come into use until the Joint Committee on Uniform Traffic Control Devices adopted the design in 1954.</a:t>
            </a:r>
            <a:r>
              <a:rPr lang="en-US" sz="1800" baseline="30000" dirty="0" smtClean="0">
                <a:hlinkClick r:id="rId3"/>
              </a:rPr>
              <a:t>[14]</a:t>
            </a:r>
            <a:r>
              <a:rPr lang="en-US" sz="1800" dirty="0" smtClean="0"/>
              <a:t/>
            </a:r>
            <a:br>
              <a:rPr lang="en-US" sz="1800" dirty="0" smtClean="0"/>
            </a:br>
            <a:r>
              <a:rPr lang="en-US" sz="1800" dirty="0" smtClean="0"/>
              <a:t/>
            </a:r>
            <a:br>
              <a:rPr lang="en-US" sz="1800" dirty="0" smtClean="0"/>
            </a:br>
            <a:endParaRPr lang="en-US" sz="1800" dirty="0"/>
          </a:p>
        </p:txBody>
      </p:sp>
      <p:pic>
        <p:nvPicPr>
          <p:cNvPr id="23554" name="Picture 2" descr="File:Stop sign MUTCD.svg">
            <a:hlinkClick r:id="rId4"/>
          </p:cNvPr>
          <p:cNvPicPr>
            <a:picLocks noChangeAspect="1" noChangeArrowheads="1"/>
          </p:cNvPicPr>
          <p:nvPr/>
        </p:nvPicPr>
        <p:blipFill>
          <a:blip r:embed="rId5" cstate="print"/>
          <a:srcRect/>
          <a:stretch>
            <a:fillRect/>
          </a:stretch>
        </p:blipFill>
        <p:spPr bwMode="auto">
          <a:xfrm>
            <a:off x="2438400" y="3429000"/>
            <a:ext cx="3352800" cy="3200400"/>
          </a:xfrm>
          <a:prstGeom prst="rect">
            <a:avLst/>
          </a:prstGeom>
          <a:noFill/>
          <a:ln w="9525">
            <a:noFill/>
            <a:miter lim="800000"/>
            <a:headEnd/>
            <a:tailEnd/>
          </a:ln>
        </p:spPr>
      </p:pic>
      <p:sp>
        <p:nvSpPr>
          <p:cNvPr id="23555" name="Rectangle 3"/>
          <p:cNvSpPr>
            <a:spLocks noChangeArrowheads="1"/>
          </p:cNvSpPr>
          <p:nvPr/>
        </p:nvSpPr>
        <p:spPr bwMode="auto">
          <a:xfrm>
            <a:off x="6705600" y="3429000"/>
            <a:ext cx="1981200" cy="369888"/>
          </a:xfrm>
          <a:prstGeom prst="rect">
            <a:avLst/>
          </a:prstGeom>
          <a:noFill/>
          <a:ln w="9525">
            <a:noFill/>
            <a:miter lim="800000"/>
            <a:headEnd/>
            <a:tailEnd/>
          </a:ln>
        </p:spPr>
        <p:txBody>
          <a:bodyPr>
            <a:spAutoFit/>
          </a:bodyPr>
          <a:lstStyle/>
          <a:p>
            <a:r>
              <a:rPr lang="en-US" b="1">
                <a:latin typeface="Constantia" pitchFamily="18" charset="0"/>
              </a:rPr>
              <a:t>1890 </a:t>
            </a:r>
            <a:r>
              <a:rPr lang="en-US" b="1">
                <a:latin typeface="Constantia" pitchFamily="18" charset="0"/>
                <a:hlinkClick r:id="rId6" tooltip="Stop sign"/>
              </a:rPr>
              <a:t>Stop sign</a:t>
            </a:r>
            <a:endParaRPr lang="en-US">
              <a:latin typeface="Constantia"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lstStyle/>
          <a:p>
            <a:pPr eaLnBrk="1" fontAlgn="auto" hangingPunct="1">
              <a:spcAft>
                <a:spcPts val="0"/>
              </a:spcAft>
              <a:defRPr/>
            </a:pPr>
            <a:r>
              <a:rPr lang="en-US" sz="2000" dirty="0" smtClean="0"/>
              <a:t>The Ferris wheel is a non-building structure, consisting of an upright wheel with passenger gondolas attached to the rim. Opened on June 21, 1893 at the Chicago World's Fair, the Ferris wheel was invented two years earlier by the Pittsburgh, Pennsylvania bridge-builder </a:t>
            </a:r>
            <a:r>
              <a:rPr lang="en-US" sz="2000" dirty="0" smtClean="0">
                <a:hlinkClick r:id="rId2" tooltip="George Washington Gale Ferris"/>
              </a:rPr>
              <a:t>George Washington Gale Ferris</a:t>
            </a:r>
            <a:r>
              <a:rPr lang="en-US" sz="2000" dirty="0" smtClean="0"/>
              <a:t> in 1891.</a:t>
            </a:r>
            <a:r>
              <a:rPr lang="en-US" sz="2000" baseline="30000" dirty="0" smtClean="0">
                <a:hlinkClick r:id="rId3"/>
              </a:rPr>
              <a:t>[20]</a:t>
            </a:r>
            <a:endParaRPr lang="en-US" sz="2000" dirty="0"/>
          </a:p>
        </p:txBody>
      </p:sp>
      <p:pic>
        <p:nvPicPr>
          <p:cNvPr id="24578" name="Picture 2" descr="File:Ferris-wheel.jpg">
            <a:hlinkClick r:id="rId4"/>
          </p:cNvPr>
          <p:cNvPicPr>
            <a:picLocks noChangeAspect="1" noChangeArrowheads="1"/>
          </p:cNvPicPr>
          <p:nvPr/>
        </p:nvPicPr>
        <p:blipFill>
          <a:blip r:embed="rId5" cstate="print"/>
          <a:srcRect/>
          <a:stretch>
            <a:fillRect/>
          </a:stretch>
        </p:blipFill>
        <p:spPr bwMode="auto">
          <a:xfrm>
            <a:off x="990600" y="3048000"/>
            <a:ext cx="6705600" cy="3429000"/>
          </a:xfrm>
          <a:prstGeom prst="rect">
            <a:avLst/>
          </a:prstGeom>
          <a:noFill/>
          <a:ln w="9525">
            <a:noFill/>
            <a:miter lim="800000"/>
            <a:headEnd/>
            <a:tailEnd/>
          </a:ln>
        </p:spPr>
      </p:pic>
      <p:sp>
        <p:nvSpPr>
          <p:cNvPr id="24579" name="Rectangle 3"/>
          <p:cNvSpPr>
            <a:spLocks noChangeArrowheads="1"/>
          </p:cNvSpPr>
          <p:nvPr/>
        </p:nvSpPr>
        <p:spPr bwMode="auto">
          <a:xfrm>
            <a:off x="4267200" y="2362200"/>
            <a:ext cx="2819400" cy="369888"/>
          </a:xfrm>
          <a:prstGeom prst="rect">
            <a:avLst/>
          </a:prstGeom>
          <a:noFill/>
          <a:ln w="9525">
            <a:noFill/>
            <a:miter lim="800000"/>
            <a:headEnd/>
            <a:tailEnd/>
          </a:ln>
        </p:spPr>
        <p:txBody>
          <a:bodyPr>
            <a:spAutoFit/>
          </a:bodyPr>
          <a:lstStyle/>
          <a:p>
            <a:r>
              <a:rPr lang="en-US" b="1">
                <a:latin typeface="Constantia" pitchFamily="18" charset="0"/>
              </a:rPr>
              <a:t>1891 </a:t>
            </a:r>
            <a:r>
              <a:rPr lang="en-US" b="1">
                <a:latin typeface="Constantia" pitchFamily="18" charset="0"/>
                <a:hlinkClick r:id="rId6" tooltip="Ferris wheel"/>
              </a:rPr>
              <a:t>Ferris wheel</a:t>
            </a:r>
            <a:endParaRPr lang="en-US">
              <a:latin typeface="Constantia"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2362200"/>
          </a:xfrm>
        </p:spPr>
        <p:txBody>
          <a:bodyPr>
            <a:normAutofit fontScale="90000"/>
          </a:bodyPr>
          <a:lstStyle/>
          <a:p>
            <a:pPr eaLnBrk="1" fontAlgn="auto" hangingPunct="1">
              <a:spcAft>
                <a:spcPts val="0"/>
              </a:spcAft>
              <a:defRPr/>
            </a:pPr>
            <a:r>
              <a:rPr lang="en-US" sz="1800" dirty="0" smtClean="0"/>
              <a:t>Air conditioning is the cooling and de-humidification of indoor air for thermal comfort. Using a system of coils as a solution to cool and remove moisture from muggy air in a printing plant that was wrinkling magazine pages, </a:t>
            </a:r>
            <a:r>
              <a:rPr lang="en-US" sz="1800" dirty="0" smtClean="0">
                <a:hlinkClick r:id="rId2" tooltip="Willis Carrier"/>
              </a:rPr>
              <a:t>Willis Carrier</a:t>
            </a:r>
            <a:r>
              <a:rPr lang="en-US" sz="1800" dirty="0" smtClean="0"/>
              <a:t> invented and manufactured the world's first mechanical air conditioning unit in 1902.</a:t>
            </a:r>
            <a:r>
              <a:rPr lang="en-US" sz="1800" baseline="30000" dirty="0" smtClean="0">
                <a:hlinkClick r:id="rId3"/>
              </a:rPr>
              <a:t>[91]</a:t>
            </a:r>
            <a:r>
              <a:rPr lang="en-US" sz="1800" dirty="0" smtClean="0"/>
              <a:t> Carrier's invention – encompassing the first system to provide man-made control over temperature, humidity, ventilation and air quality, was first installed as a solution to the quality problems experienced at a Brooklyn printing plant, </a:t>
            </a:r>
            <a:r>
              <a:rPr lang="en-US" sz="1800" dirty="0" err="1" smtClean="0"/>
              <a:t>Sackett-Wilhelms</a:t>
            </a:r>
            <a:r>
              <a:rPr lang="en-US" sz="1800" dirty="0" smtClean="0"/>
              <a:t> Lithographing and Publishing Company. Air conditioning not only spawned a company and an industry, but also brought about profound economic, social and cultural changes.</a:t>
            </a:r>
            <a:r>
              <a:rPr lang="en-US" sz="1800" baseline="30000" dirty="0" smtClean="0">
                <a:hlinkClick r:id="rId4"/>
              </a:rPr>
              <a:t>[12]</a:t>
            </a:r>
            <a:endParaRPr lang="en-US" sz="1800" dirty="0"/>
          </a:p>
        </p:txBody>
      </p:sp>
      <p:pic>
        <p:nvPicPr>
          <p:cNvPr id="25602" name="Picture 2" descr="File:2008-07-11 Air conditioners at UNC-CH.jpg">
            <a:hlinkClick r:id="rId5"/>
          </p:cNvPr>
          <p:cNvPicPr>
            <a:picLocks noChangeAspect="1" noChangeArrowheads="1"/>
          </p:cNvPicPr>
          <p:nvPr/>
        </p:nvPicPr>
        <p:blipFill>
          <a:blip r:embed="rId6" cstate="print"/>
          <a:srcRect/>
          <a:stretch>
            <a:fillRect/>
          </a:stretch>
        </p:blipFill>
        <p:spPr bwMode="auto">
          <a:xfrm>
            <a:off x="533400" y="2971800"/>
            <a:ext cx="5867400" cy="3352800"/>
          </a:xfrm>
          <a:prstGeom prst="rect">
            <a:avLst/>
          </a:prstGeom>
          <a:noFill/>
          <a:ln w="9525">
            <a:noFill/>
            <a:miter lim="800000"/>
            <a:headEnd/>
            <a:tailEnd/>
          </a:ln>
        </p:spPr>
      </p:pic>
      <p:sp>
        <p:nvSpPr>
          <p:cNvPr id="25603" name="Rectangle 3"/>
          <p:cNvSpPr>
            <a:spLocks noChangeArrowheads="1"/>
          </p:cNvSpPr>
          <p:nvPr/>
        </p:nvSpPr>
        <p:spPr bwMode="auto">
          <a:xfrm>
            <a:off x="6629400" y="3244850"/>
            <a:ext cx="2286000" cy="368300"/>
          </a:xfrm>
          <a:prstGeom prst="rect">
            <a:avLst/>
          </a:prstGeom>
          <a:noFill/>
          <a:ln w="9525">
            <a:noFill/>
            <a:miter lim="800000"/>
            <a:headEnd/>
            <a:tailEnd/>
          </a:ln>
        </p:spPr>
        <p:txBody>
          <a:bodyPr>
            <a:spAutoFit/>
          </a:bodyPr>
          <a:lstStyle/>
          <a:p>
            <a:r>
              <a:rPr lang="en-US" b="1">
                <a:latin typeface="Constantia" pitchFamily="18" charset="0"/>
              </a:rPr>
              <a:t>1902 </a:t>
            </a:r>
            <a:r>
              <a:rPr lang="en-US" b="1">
                <a:latin typeface="Constantia" pitchFamily="18" charset="0"/>
                <a:hlinkClick r:id="rId7" tooltip="Air conditioning"/>
              </a:rPr>
              <a:t>Air conditioning</a:t>
            </a:r>
            <a:endParaRPr lang="en-US">
              <a:latin typeface="Constantia"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63762"/>
          </a:xfrm>
        </p:spPr>
        <p:txBody>
          <a:bodyPr>
            <a:normAutofit fontScale="90000"/>
          </a:bodyPr>
          <a:lstStyle/>
          <a:p>
            <a:pPr eaLnBrk="1" fontAlgn="auto" hangingPunct="1">
              <a:spcAft>
                <a:spcPts val="0"/>
              </a:spcAft>
              <a:defRPr/>
            </a:pPr>
            <a:r>
              <a:rPr lang="en-US" sz="1800" dirty="0" smtClean="0"/>
              <a:t>The traffic light, also known as traffic signal, is a signaling device positioned at a road intersection, pedestrian crossing, or other location. Its purpose is to indicate, using a series of colors, the correct moment to stop, drive, ride or walk, using a universal color code. The color of the traffic lights representing stop and go are likely derived from those used to identify port (red) and starboard (green) in maritime rules governing right of way, where the vessel on the left must stop for the one crossing on the right. In Salt Lake City, Utah, policeman </a:t>
            </a:r>
            <a:r>
              <a:rPr lang="en-US" sz="1800" dirty="0" smtClean="0">
                <a:hlinkClick r:id="rId2" tooltip="Lester Wire"/>
              </a:rPr>
              <a:t>Lester Wire</a:t>
            </a:r>
            <a:r>
              <a:rPr lang="en-US" sz="1800" dirty="0" smtClean="0"/>
              <a:t> invented the first red-green electric traffic lights.</a:t>
            </a:r>
            <a:r>
              <a:rPr lang="en-US" sz="1800" baseline="30000" dirty="0" smtClean="0">
                <a:hlinkClick r:id="rId3"/>
              </a:rPr>
              <a:t>[148]</a:t>
            </a:r>
            <a:endParaRPr lang="en-US" sz="1800" dirty="0"/>
          </a:p>
        </p:txBody>
      </p:sp>
      <p:pic>
        <p:nvPicPr>
          <p:cNvPr id="26626" name="Picture 2" descr="File:Semaforoencendido.jpg">
            <a:hlinkClick r:id="rId4"/>
          </p:cNvPr>
          <p:cNvPicPr>
            <a:picLocks noChangeAspect="1" noChangeArrowheads="1"/>
          </p:cNvPicPr>
          <p:nvPr/>
        </p:nvPicPr>
        <p:blipFill>
          <a:blip r:embed="rId5" cstate="print"/>
          <a:srcRect/>
          <a:stretch>
            <a:fillRect/>
          </a:stretch>
        </p:blipFill>
        <p:spPr bwMode="auto">
          <a:xfrm>
            <a:off x="457200" y="2971800"/>
            <a:ext cx="5562600" cy="3429000"/>
          </a:xfrm>
          <a:prstGeom prst="rect">
            <a:avLst/>
          </a:prstGeom>
          <a:noFill/>
          <a:ln w="9525">
            <a:noFill/>
            <a:miter lim="800000"/>
            <a:headEnd/>
            <a:tailEnd/>
          </a:ln>
        </p:spPr>
      </p:pic>
      <p:sp>
        <p:nvSpPr>
          <p:cNvPr id="26627" name="Rectangle 3"/>
          <p:cNvSpPr>
            <a:spLocks noChangeArrowheads="1"/>
          </p:cNvSpPr>
          <p:nvPr/>
        </p:nvSpPr>
        <p:spPr bwMode="auto">
          <a:xfrm>
            <a:off x="6324600" y="3244850"/>
            <a:ext cx="2667000" cy="368300"/>
          </a:xfrm>
          <a:prstGeom prst="rect">
            <a:avLst/>
          </a:prstGeom>
          <a:noFill/>
          <a:ln w="9525">
            <a:noFill/>
            <a:miter lim="800000"/>
            <a:headEnd/>
            <a:tailEnd/>
          </a:ln>
        </p:spPr>
        <p:txBody>
          <a:bodyPr>
            <a:spAutoFit/>
          </a:bodyPr>
          <a:lstStyle/>
          <a:p>
            <a:r>
              <a:rPr lang="en-US" b="1">
                <a:latin typeface="Constantia" pitchFamily="18" charset="0"/>
              </a:rPr>
              <a:t>1912 </a:t>
            </a:r>
            <a:r>
              <a:rPr lang="en-US" b="1">
                <a:latin typeface="Constantia" pitchFamily="18" charset="0"/>
                <a:hlinkClick r:id="rId6" tooltip="Traffic light"/>
              </a:rPr>
              <a:t>Traffic light (electric)</a:t>
            </a:r>
            <a:endParaRPr lang="en-US">
              <a:latin typeface="Constantia"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2514600"/>
          </a:xfrm>
        </p:spPr>
        <p:txBody>
          <a:bodyPr>
            <a:normAutofit fontScale="90000"/>
          </a:bodyPr>
          <a:lstStyle/>
          <a:p>
            <a:pPr eaLnBrk="1" fontAlgn="auto" hangingPunct="1">
              <a:spcAft>
                <a:spcPts val="0"/>
              </a:spcAft>
              <a:defRPr/>
            </a:pPr>
            <a:r>
              <a:rPr lang="en-US" sz="1800" dirty="0" smtClean="0"/>
              <a:t>A supermarket is a self-service store offering a wide variety of food and household merchandise, organized into departments. It is larger in size and has a wider selection than a traditional grocery store. The concept of a "self-service" grocery store was invented by American entrepreneur </a:t>
            </a:r>
            <a:r>
              <a:rPr lang="en-US" sz="1800" dirty="0" smtClean="0">
                <a:hlinkClick r:id="rId2" tooltip="Clarence Saunders (grocer)"/>
              </a:rPr>
              <a:t>Clarence Saunders</a:t>
            </a:r>
            <a:r>
              <a:rPr lang="en-US" sz="1800" dirty="0" smtClean="0"/>
              <a:t> and his </a:t>
            </a:r>
            <a:r>
              <a:rPr lang="en-US" sz="1800" dirty="0" err="1" smtClean="0"/>
              <a:t>Piggly</a:t>
            </a:r>
            <a:r>
              <a:rPr lang="en-US" sz="1800" dirty="0" smtClean="0"/>
              <a:t> Wiggly stores. Beforehand, customers would shop at a general store where a clerk behind a counter would fetch inventory in limited quantity for customers to purchase. With Saunders' new innovation of self-service, customers would be able to choose a wider selection of goods at competitive prices. Saunders' first store opened in Memphis, Tennessee, in 1916.</a:t>
            </a:r>
            <a:r>
              <a:rPr lang="en-US" sz="1800" baseline="30000" dirty="0" smtClean="0">
                <a:hlinkClick r:id="rId3"/>
              </a:rPr>
              <a:t>[157]</a:t>
            </a:r>
            <a:r>
              <a:rPr lang="en-US" sz="1800" dirty="0" smtClean="0"/>
              <a:t/>
            </a:r>
            <a:br>
              <a:rPr lang="en-US" sz="1800" dirty="0" smtClean="0"/>
            </a:br>
            <a:endParaRPr lang="en-US" sz="1800" dirty="0"/>
          </a:p>
        </p:txBody>
      </p:sp>
      <p:pic>
        <p:nvPicPr>
          <p:cNvPr id="27650" name="Picture 2" descr="File:LoblawsInside.jpg">
            <a:hlinkClick r:id="rId4"/>
          </p:cNvPr>
          <p:cNvPicPr>
            <a:picLocks noChangeAspect="1" noChangeArrowheads="1"/>
          </p:cNvPicPr>
          <p:nvPr/>
        </p:nvPicPr>
        <p:blipFill>
          <a:blip r:embed="rId5" cstate="print"/>
          <a:srcRect/>
          <a:stretch>
            <a:fillRect/>
          </a:stretch>
        </p:blipFill>
        <p:spPr bwMode="auto">
          <a:xfrm>
            <a:off x="533400" y="2971800"/>
            <a:ext cx="4762500" cy="3267075"/>
          </a:xfrm>
          <a:prstGeom prst="rect">
            <a:avLst/>
          </a:prstGeom>
          <a:noFill/>
          <a:ln w="9525">
            <a:noFill/>
            <a:miter lim="800000"/>
            <a:headEnd/>
            <a:tailEnd/>
          </a:ln>
        </p:spPr>
      </p:pic>
      <p:sp>
        <p:nvSpPr>
          <p:cNvPr id="27651" name="Rectangle 3"/>
          <p:cNvSpPr>
            <a:spLocks noChangeArrowheads="1"/>
          </p:cNvSpPr>
          <p:nvPr/>
        </p:nvSpPr>
        <p:spPr bwMode="auto">
          <a:xfrm>
            <a:off x="5943600" y="3244850"/>
            <a:ext cx="1905000" cy="646113"/>
          </a:xfrm>
          <a:prstGeom prst="rect">
            <a:avLst/>
          </a:prstGeom>
          <a:noFill/>
          <a:ln w="9525">
            <a:noFill/>
            <a:miter lim="800000"/>
            <a:headEnd/>
            <a:tailEnd/>
          </a:ln>
        </p:spPr>
        <p:txBody>
          <a:bodyPr>
            <a:spAutoFit/>
          </a:bodyPr>
          <a:lstStyle/>
          <a:p>
            <a:r>
              <a:rPr lang="en-US" b="1">
                <a:latin typeface="Constantia" pitchFamily="18" charset="0"/>
              </a:rPr>
              <a:t>1916 </a:t>
            </a:r>
            <a:r>
              <a:rPr lang="en-US" b="1">
                <a:latin typeface="Constantia" pitchFamily="18" charset="0"/>
                <a:hlinkClick r:id="rId6" tooltip="Supermarket"/>
              </a:rPr>
              <a:t>Supermarket</a:t>
            </a:r>
            <a:endParaRPr lang="en-US">
              <a:latin typeface="Constantia"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2438400"/>
          </a:xfrm>
        </p:spPr>
        <p:txBody>
          <a:bodyPr>
            <a:normAutofit fontScale="90000"/>
          </a:bodyPr>
          <a:lstStyle/>
          <a:p>
            <a:pPr eaLnBrk="1" fontAlgn="auto" hangingPunct="1">
              <a:spcAft>
                <a:spcPts val="0"/>
              </a:spcAft>
              <a:defRPr/>
            </a:pPr>
            <a:r>
              <a:rPr lang="en-US" sz="1800" dirty="0" smtClean="0"/>
              <a:t>A toggle light switch is a switch, most commonly used to operate electric lights, permanently connected equipment, or electrical outlets whereby the switch handle does not control the contacts directly, but through an intermediate arrangement of internal springs and levers. The toggle light switch is safe, reliable, and durable, but produces a loud "snap" or "click" noise when a person's finger manually flips the toggle light switch into the on/off position. The design for the toggle light switch was patented in 1916 by William J. Newton and Morris Goldberg of Lynbrook, New York.</a:t>
            </a:r>
            <a:r>
              <a:rPr lang="en-US" sz="1800" baseline="30000" dirty="0" smtClean="0">
                <a:hlinkClick r:id="rId2"/>
              </a:rPr>
              <a:t>[161]</a:t>
            </a:r>
            <a:r>
              <a:rPr lang="en-US" sz="1800" dirty="0" smtClean="0"/>
              <a:t/>
            </a:r>
            <a:br>
              <a:rPr lang="en-US" sz="1800" dirty="0" smtClean="0"/>
            </a:br>
            <a:r>
              <a:rPr lang="en-US" sz="1800" dirty="0" smtClean="0"/>
              <a:t/>
            </a:r>
            <a:br>
              <a:rPr lang="en-US" sz="1800" dirty="0" smtClean="0"/>
            </a:br>
            <a:endParaRPr lang="en-US" sz="1800" dirty="0"/>
          </a:p>
        </p:txBody>
      </p:sp>
      <p:pic>
        <p:nvPicPr>
          <p:cNvPr id="28674" name="Picture 2" descr="File:Scool 023.jpg">
            <a:hlinkClick r:id="rId3"/>
          </p:cNvPr>
          <p:cNvPicPr>
            <a:picLocks noChangeAspect="1" noChangeArrowheads="1"/>
          </p:cNvPicPr>
          <p:nvPr/>
        </p:nvPicPr>
        <p:blipFill>
          <a:blip r:embed="rId4" cstate="print"/>
          <a:srcRect/>
          <a:stretch>
            <a:fillRect/>
          </a:stretch>
        </p:blipFill>
        <p:spPr bwMode="auto">
          <a:xfrm>
            <a:off x="609600" y="2895600"/>
            <a:ext cx="5410200" cy="3581400"/>
          </a:xfrm>
          <a:prstGeom prst="rect">
            <a:avLst/>
          </a:prstGeom>
          <a:noFill/>
          <a:ln w="9525">
            <a:noFill/>
            <a:miter lim="800000"/>
            <a:headEnd/>
            <a:tailEnd/>
          </a:ln>
        </p:spPr>
      </p:pic>
      <p:sp>
        <p:nvSpPr>
          <p:cNvPr id="28675" name="Rectangle 3"/>
          <p:cNvSpPr>
            <a:spLocks noChangeArrowheads="1"/>
          </p:cNvSpPr>
          <p:nvPr/>
        </p:nvSpPr>
        <p:spPr bwMode="auto">
          <a:xfrm>
            <a:off x="6248400" y="3244850"/>
            <a:ext cx="2667000" cy="368300"/>
          </a:xfrm>
          <a:prstGeom prst="rect">
            <a:avLst/>
          </a:prstGeom>
          <a:noFill/>
          <a:ln w="9525">
            <a:noFill/>
            <a:miter lim="800000"/>
            <a:headEnd/>
            <a:tailEnd/>
          </a:ln>
        </p:spPr>
        <p:txBody>
          <a:bodyPr>
            <a:spAutoFit/>
          </a:bodyPr>
          <a:lstStyle/>
          <a:p>
            <a:r>
              <a:rPr lang="en-US" b="1">
                <a:latin typeface="Constantia" pitchFamily="18" charset="0"/>
              </a:rPr>
              <a:t>1916 </a:t>
            </a:r>
            <a:r>
              <a:rPr lang="en-US" b="1">
                <a:latin typeface="Constantia" pitchFamily="18" charset="0"/>
                <a:hlinkClick r:id="rId5" tooltip="Light switch"/>
              </a:rPr>
              <a:t>Light switch (toggle)</a:t>
            </a:r>
            <a:endParaRPr lang="en-US">
              <a:latin typeface="Constantia"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3200400"/>
          </a:xfrm>
        </p:spPr>
        <p:txBody>
          <a:bodyPr>
            <a:normAutofit fontScale="90000"/>
          </a:bodyPr>
          <a:lstStyle/>
          <a:p>
            <a:pPr eaLnBrk="1" fontAlgn="auto" hangingPunct="1">
              <a:spcAft>
                <a:spcPts val="0"/>
              </a:spcAft>
              <a:defRPr/>
            </a:pPr>
            <a:r>
              <a:rPr lang="en-US" sz="1800" dirty="0" smtClean="0"/>
              <a:t>A cheeseburger is a hamburger with cheese added to it. Traditionally the cheese is placed on top of the patty, but the burger can include many variations in structure, ingredients, and composition. The term itself is a portmanteau of the words "cheese" and "hamburger." The cheese is usually sliced, and then added to the cooking hamburger patty shortly before the patty finishes cooking which allows the cheese to melt. Lionel C. </a:t>
            </a:r>
            <a:r>
              <a:rPr lang="en-US" sz="1800" dirty="0" err="1" smtClean="0"/>
              <a:t>Sternberger</a:t>
            </a:r>
            <a:r>
              <a:rPr lang="en-US" sz="1800" dirty="0" smtClean="0"/>
              <a:t> is believed to have invented the “cheese hamburger” in the 1920s in the Northeast portion of Los Angeles County. The earliest year attributed to the invention of the cheeseburger by </a:t>
            </a:r>
            <a:r>
              <a:rPr lang="en-US" sz="1800" dirty="0" err="1" smtClean="0"/>
              <a:t>Sternberger</a:t>
            </a:r>
            <a:r>
              <a:rPr lang="en-US" sz="1800" dirty="0" smtClean="0"/>
              <a:t> is in 1924, while others claimed that he invented it as late as 1926. According to </a:t>
            </a:r>
            <a:r>
              <a:rPr lang="en-US" sz="1800" i="1" dirty="0" smtClean="0">
                <a:hlinkClick r:id="rId2" tooltip="American Heritage (magazine)"/>
              </a:rPr>
              <a:t>American Heritage</a:t>
            </a:r>
            <a:r>
              <a:rPr lang="en-US" sz="1800" dirty="0" smtClean="0"/>
              <a:t>, "a local restaurateur was identified as the inventor of the cheeseburger at his death in 1964. Cooking at his father’s short-order joint in Pasadena in the early 1920s, the lad experimentally tossed a slice (variety unknown) on a hamburger ‘and lo! the cheeseburger sizzled to life."</a:t>
            </a:r>
            <a:r>
              <a:rPr lang="en-US" sz="1800" baseline="30000" dirty="0" smtClean="0">
                <a:hlinkClick r:id="rId3"/>
              </a:rPr>
              <a:t>[197</a:t>
            </a:r>
            <a:r>
              <a:rPr lang="en-US" sz="1400" baseline="30000" dirty="0" smtClean="0">
                <a:hlinkClick r:id="rId4"/>
              </a:rPr>
              <a:t>]</a:t>
            </a:r>
            <a:r>
              <a:rPr lang="en-US" sz="1400" dirty="0" smtClean="0"/>
              <a:t/>
            </a:r>
            <a:br>
              <a:rPr lang="en-US" sz="1400" dirty="0" smtClean="0"/>
            </a:br>
            <a:r>
              <a:rPr lang="en-US" sz="1400" dirty="0" smtClean="0"/>
              <a:t/>
            </a:r>
            <a:br>
              <a:rPr lang="en-US" sz="1400" dirty="0" smtClean="0"/>
            </a:br>
            <a:endParaRPr lang="en-US" sz="1400" dirty="0"/>
          </a:p>
        </p:txBody>
      </p:sp>
      <p:pic>
        <p:nvPicPr>
          <p:cNvPr id="29698" name="Picture 2" descr="File:Cheeseburger.jpg">
            <a:hlinkClick r:id="rId5"/>
          </p:cNvPr>
          <p:cNvPicPr>
            <a:picLocks noChangeAspect="1" noChangeArrowheads="1"/>
          </p:cNvPicPr>
          <p:nvPr/>
        </p:nvPicPr>
        <p:blipFill>
          <a:blip r:embed="rId6" cstate="print"/>
          <a:srcRect/>
          <a:stretch>
            <a:fillRect/>
          </a:stretch>
        </p:blipFill>
        <p:spPr bwMode="auto">
          <a:xfrm>
            <a:off x="0" y="3352800"/>
            <a:ext cx="5105400" cy="3200400"/>
          </a:xfrm>
          <a:prstGeom prst="rect">
            <a:avLst/>
          </a:prstGeom>
          <a:noFill/>
          <a:ln w="9525">
            <a:noFill/>
            <a:miter lim="800000"/>
            <a:headEnd/>
            <a:tailEnd/>
          </a:ln>
        </p:spPr>
      </p:pic>
      <p:sp>
        <p:nvSpPr>
          <p:cNvPr id="29699" name="Rectangle 3"/>
          <p:cNvSpPr>
            <a:spLocks noChangeArrowheads="1"/>
          </p:cNvSpPr>
          <p:nvPr/>
        </p:nvSpPr>
        <p:spPr bwMode="auto">
          <a:xfrm>
            <a:off x="5486400" y="3505200"/>
            <a:ext cx="2133600" cy="369888"/>
          </a:xfrm>
          <a:prstGeom prst="rect">
            <a:avLst/>
          </a:prstGeom>
          <a:noFill/>
          <a:ln w="9525">
            <a:noFill/>
            <a:miter lim="800000"/>
            <a:headEnd/>
            <a:tailEnd/>
          </a:ln>
        </p:spPr>
        <p:txBody>
          <a:bodyPr>
            <a:spAutoFit/>
          </a:bodyPr>
          <a:lstStyle/>
          <a:p>
            <a:r>
              <a:rPr lang="en-US" b="1">
                <a:latin typeface="Constantia" pitchFamily="18" charset="0"/>
              </a:rPr>
              <a:t>1924 </a:t>
            </a:r>
            <a:r>
              <a:rPr lang="en-US" b="1">
                <a:latin typeface="Constantia" pitchFamily="18" charset="0"/>
                <a:hlinkClick r:id="rId7" tooltip="Cheeseburger"/>
              </a:rPr>
              <a:t>Cheeseburger</a:t>
            </a:r>
            <a:endParaRPr lang="en-US">
              <a:latin typeface="Constantia"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46"/>
          <p:cNvSpPr>
            <a:spLocks noGrp="1"/>
          </p:cNvSpPr>
          <p:nvPr>
            <p:ph type="title"/>
          </p:nvPr>
        </p:nvSpPr>
        <p:spPr>
          <a:xfrm>
            <a:off x="457200" y="152400"/>
            <a:ext cx="8229600" cy="609600"/>
          </a:xfrm>
        </p:spPr>
        <p:txBody>
          <a:bodyPr/>
          <a:lstStyle/>
          <a:p>
            <a:pPr algn="ctr"/>
            <a:r>
              <a:rPr lang="en-US" sz="4600" smtClean="0"/>
              <a:t>My Project Timeline</a:t>
            </a:r>
          </a:p>
        </p:txBody>
      </p:sp>
      <p:graphicFrame>
        <p:nvGraphicFramePr>
          <p:cNvPr id="36930" name="Group 66"/>
          <p:cNvGraphicFramePr>
            <a:graphicFrameLocks noGrp="1"/>
          </p:cNvGraphicFramePr>
          <p:nvPr>
            <p:ph idx="1"/>
          </p:nvPr>
        </p:nvGraphicFramePr>
        <p:xfrm>
          <a:off x="2514600" y="1066800"/>
          <a:ext cx="4038600" cy="5321300"/>
        </p:xfrm>
        <a:graphic>
          <a:graphicData uri="http://schemas.openxmlformats.org/drawingml/2006/table">
            <a:tbl>
              <a:tblPr/>
              <a:tblGrid>
                <a:gridCol w="2016125"/>
                <a:gridCol w="2022475"/>
              </a:tblGrid>
              <a:tr h="41275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1890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Stop sign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1891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Zipper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1891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Ferris wheel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1902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000" b="0" i="0" u="none" strike="noStrike" cap="none" normalizeH="0" baseline="0" smtClean="0">
                          <a:ln>
                            <a:noFill/>
                          </a:ln>
                          <a:solidFill>
                            <a:schemeClr val="tx1"/>
                          </a:solidFill>
                          <a:effectLst/>
                          <a:latin typeface="Constantia" pitchFamily="18" charset="0"/>
                        </a:rPr>
                        <a:t>Air conditioning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1903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1800" b="0" i="0" u="none" strike="noStrike" cap="none" normalizeH="0" baseline="0" smtClean="0">
                          <a:ln>
                            <a:noFill/>
                          </a:ln>
                          <a:solidFill>
                            <a:schemeClr val="tx1"/>
                          </a:solidFill>
                          <a:effectLst/>
                          <a:latin typeface="Constantia" pitchFamily="18" charset="0"/>
                        </a:rPr>
                        <a:t>Windshield wipe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1903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Baler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Batting helmet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2913">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1908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Candy apple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1912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Traffic light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2913">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Supermarket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088">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Light switch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2913">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1924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Constantia" pitchFamily="18" charset="0"/>
                        </a:rPr>
                        <a:t>Cheeseburger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p:txBody>
          <a:bodyPr/>
          <a:lstStyle/>
          <a:p>
            <a:pPr algn="ctr"/>
            <a:r>
              <a:rPr lang="en-US" smtClean="0"/>
              <a:t>Steve Jobs</a:t>
            </a:r>
          </a:p>
        </p:txBody>
      </p:sp>
      <p:sp>
        <p:nvSpPr>
          <p:cNvPr id="31746" name="Rectangle 4"/>
          <p:cNvSpPr>
            <a:spLocks noGrp="1"/>
          </p:cNvSpPr>
          <p:nvPr>
            <p:ph idx="4294967295"/>
          </p:nvPr>
        </p:nvSpPr>
        <p:spPr/>
        <p:txBody>
          <a:bodyPr/>
          <a:lstStyle/>
          <a:p>
            <a:endParaRPr lang="en-US" smtClean="0"/>
          </a:p>
        </p:txBody>
      </p:sp>
      <p:sp>
        <p:nvSpPr>
          <p:cNvPr id="31747" name="Rectangle 3"/>
          <p:cNvSpPr>
            <a:spLocks noGrp="1"/>
          </p:cNvSpPr>
          <p:nvPr>
            <p:ph type="body" idx="1"/>
          </p:nvPr>
        </p:nvSpPr>
        <p:spPr>
          <a:xfrm>
            <a:off x="533400" y="2057400"/>
            <a:ext cx="8229600" cy="4389438"/>
          </a:xfrm>
        </p:spPr>
        <p:txBody>
          <a:bodyPr/>
          <a:lstStyle/>
          <a:p>
            <a:pPr>
              <a:buFont typeface="Wingdings 2" pitchFamily="18" charset="2"/>
              <a:buNone/>
            </a:pPr>
            <a:r>
              <a:rPr lang="en-US" smtClean="0">
                <a:hlinkClick r:id="rId2"/>
              </a:rPr>
              <a:t>http://www.cnn.com/2011/10/06/us/obit-steve-jobs/index.html#</a:t>
            </a:r>
            <a:endParaRPr lang="en-US" smtClean="0">
              <a:hlinkClick r:id="rId3" action="ppaction://hlinksldjum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381001"/>
            <a:ext cx="7772400" cy="1295399"/>
          </a:xfrm>
        </p:spPr>
        <p:txBody>
          <a:bodyPr/>
          <a:lstStyle/>
          <a:p>
            <a:pPr algn="ctr" eaLnBrk="1" fontAlgn="auto" hangingPunct="1">
              <a:spcAft>
                <a:spcPts val="0"/>
              </a:spcAft>
              <a:defRPr/>
            </a:pPr>
            <a:r>
              <a:rPr lang="en-US" sz="4800" dirty="0" smtClean="0"/>
              <a:t>Inventions</a:t>
            </a:r>
            <a:endParaRPr lang="en-US" sz="4800" dirty="0"/>
          </a:p>
        </p:txBody>
      </p:sp>
      <p:sp>
        <p:nvSpPr>
          <p:cNvPr id="16386" name="Subtitle 5"/>
          <p:cNvSpPr>
            <a:spLocks noGrp="1"/>
          </p:cNvSpPr>
          <p:nvPr>
            <p:ph type="subTitle" idx="1"/>
          </p:nvPr>
        </p:nvSpPr>
        <p:spPr>
          <a:xfrm>
            <a:off x="1066800" y="1905000"/>
            <a:ext cx="6705600" cy="3886200"/>
          </a:xfrm>
        </p:spPr>
        <p:txBody>
          <a:bodyPr/>
          <a:lstStyle/>
          <a:p>
            <a:pPr marR="0" algn="l" eaLnBrk="1" hangingPunct="1"/>
            <a:r>
              <a:rPr lang="en-US" sz="2800" b="1" smtClean="0"/>
              <a:t>The U.S. Patent Office gives patents to inventions that it decides are new and useful.  Then, only the inventor can produce that invention.</a:t>
            </a:r>
          </a:p>
          <a:p>
            <a:pPr marR="0" algn="l" eaLnBrk="1" hangingPunct="1"/>
            <a:endParaRPr lang="en-US" sz="2800" b="1" smtClean="0"/>
          </a:p>
          <a:p>
            <a:pPr marR="0" algn="l" eaLnBrk="1" hangingPunct="1"/>
            <a:r>
              <a:rPr lang="en-US" sz="2800" b="1" smtClean="0"/>
              <a:t>Whether we are exploring space or just making life simpler, new inventions can help solve problems.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p:cNvSpPr>
          <p:nvPr>
            <p:ph type="body" idx="1"/>
          </p:nvPr>
        </p:nvSpPr>
        <p:spPr/>
        <p:txBody>
          <a:bodyPr/>
          <a:lstStyle/>
          <a:p>
            <a:pPr>
              <a:buFont typeface="Wingdings 2" pitchFamily="18" charset="2"/>
              <a:buNone/>
            </a:pPr>
            <a:r>
              <a:rPr lang="en-US" sz="1200" smtClean="0"/>
              <a:t>“Why not</a:t>
            </a:r>
          </a:p>
          <a:p>
            <a:pPr>
              <a:buFont typeface="Wingdings 2" pitchFamily="18" charset="2"/>
              <a:buNone/>
            </a:pPr>
            <a:r>
              <a:rPr lang="en-US" sz="1200" smtClean="0"/>
              <a:t>a </a:t>
            </a:r>
          </a:p>
          <a:p>
            <a:pPr>
              <a:buFont typeface="Wingdings 2" pitchFamily="18" charset="2"/>
              <a:buNone/>
            </a:pPr>
            <a:r>
              <a:rPr lang="en-US" sz="1200" smtClean="0"/>
              <a:t>vertical</a:t>
            </a:r>
          </a:p>
          <a:p>
            <a:pPr>
              <a:buFont typeface="Wingdings 2" pitchFamily="18" charset="2"/>
              <a:buNone/>
            </a:pPr>
            <a:r>
              <a:rPr lang="en-US" sz="1200" smtClean="0"/>
              <a:t>whirling</a:t>
            </a:r>
          </a:p>
          <a:p>
            <a:pPr>
              <a:buFont typeface="Wingdings 2" pitchFamily="18" charset="2"/>
              <a:buNone/>
            </a:pPr>
            <a:r>
              <a:rPr lang="en-US" sz="1200" smtClean="0"/>
              <a:t>winding</a:t>
            </a:r>
          </a:p>
          <a:p>
            <a:pPr>
              <a:buFont typeface="Wingdings 2" pitchFamily="18" charset="2"/>
              <a:buNone/>
            </a:pPr>
            <a:r>
              <a:rPr lang="en-US" sz="1200" smtClean="0"/>
              <a:t>bug,</a:t>
            </a:r>
          </a:p>
          <a:p>
            <a:pPr>
              <a:buFont typeface="Wingdings 2" pitchFamily="18" charset="2"/>
              <a:buNone/>
            </a:pPr>
            <a:r>
              <a:rPr lang="en-US" sz="1200" smtClean="0"/>
              <a:t>that hops like a cricket</a:t>
            </a:r>
          </a:p>
          <a:p>
            <a:pPr>
              <a:buFont typeface="Wingdings 2" pitchFamily="18" charset="2"/>
              <a:buNone/>
            </a:pPr>
            <a:r>
              <a:rPr lang="en-US" sz="1200" smtClean="0"/>
              <a:t>crossing a rug,</a:t>
            </a:r>
          </a:p>
          <a:p>
            <a:pPr>
              <a:buFont typeface="Wingdings 2" pitchFamily="18" charset="2"/>
              <a:buNone/>
            </a:pPr>
            <a:r>
              <a:rPr lang="en-US" sz="1200" smtClean="0"/>
              <a:t>that swerves like a dragonfly</a:t>
            </a:r>
          </a:p>
          <a:p>
            <a:pPr>
              <a:buFont typeface="Wingdings 2" pitchFamily="18" charset="2"/>
              <a:buNone/>
            </a:pPr>
            <a:r>
              <a:rPr lang="en-US" sz="1200" smtClean="0"/>
              <a:t>testing his steering,</a:t>
            </a:r>
          </a:p>
          <a:p>
            <a:pPr>
              <a:buFont typeface="Wingdings 2" pitchFamily="18" charset="2"/>
              <a:buNone/>
            </a:pPr>
            <a:r>
              <a:rPr lang="en-US" sz="1200" smtClean="0"/>
              <a:t>twisting and veering?</a:t>
            </a:r>
          </a:p>
          <a:p>
            <a:pPr>
              <a:buFont typeface="Wingdings 2" pitchFamily="18" charset="2"/>
              <a:buNone/>
            </a:pPr>
            <a:r>
              <a:rPr lang="en-US" sz="1200" smtClean="0"/>
              <a:t>Fleet as a beetle.</a:t>
            </a:r>
          </a:p>
          <a:p>
            <a:pPr>
              <a:buFont typeface="Wingdings 2" pitchFamily="18" charset="2"/>
              <a:buNone/>
            </a:pPr>
            <a:r>
              <a:rPr lang="en-US" sz="1200" smtClean="0"/>
              <a:t>up</a:t>
            </a:r>
          </a:p>
          <a:p>
            <a:pPr>
              <a:buFont typeface="Wingdings 2" pitchFamily="18" charset="2"/>
              <a:buNone/>
            </a:pPr>
            <a:r>
              <a:rPr lang="en-US" sz="1200" smtClean="0"/>
              <a:t>down</a:t>
            </a:r>
          </a:p>
          <a:p>
            <a:pPr>
              <a:buFont typeface="Wingdings 2" pitchFamily="18" charset="2"/>
              <a:buNone/>
            </a:pPr>
            <a:r>
              <a:rPr lang="en-US" sz="1200" smtClean="0"/>
              <a:t>left</a:t>
            </a:r>
          </a:p>
          <a:p>
            <a:pPr>
              <a:buFont typeface="Wingdings 2" pitchFamily="18" charset="2"/>
              <a:buNone/>
            </a:pPr>
            <a:r>
              <a:rPr lang="en-US" sz="1200" smtClean="0"/>
              <a:t>right,</a:t>
            </a:r>
          </a:p>
          <a:p>
            <a:pPr>
              <a:buFont typeface="Wingdings 2" pitchFamily="18" charset="2"/>
              <a:buNone/>
            </a:pPr>
            <a:r>
              <a:rPr lang="en-US" sz="1200" smtClean="0"/>
              <a:t>jounce, bounce, day and night.</a:t>
            </a:r>
          </a:p>
          <a:p>
            <a:pPr>
              <a:buFont typeface="Wingdings 2" pitchFamily="18" charset="2"/>
              <a:buNone/>
            </a:pPr>
            <a:r>
              <a:rPr lang="en-US" sz="1200" smtClean="0"/>
              <a:t>It could land in a pasture</a:t>
            </a:r>
          </a:p>
          <a:p>
            <a:pPr>
              <a:buFont typeface="Wingdings 2" pitchFamily="18" charset="2"/>
              <a:buNone/>
            </a:pPr>
            <a:r>
              <a:rPr lang="en-US" sz="1200" smtClean="0"/>
              <a:t>     the size of a dot…</a:t>
            </a:r>
          </a:p>
          <a:p>
            <a:endParaRPr lang="en-US" sz="2200" smtClean="0"/>
          </a:p>
        </p:txBody>
      </p:sp>
      <p:sp>
        <p:nvSpPr>
          <p:cNvPr id="17410" name="Rectangle 4"/>
          <p:cNvSpPr>
            <a:spLocks noGrp="1"/>
          </p:cNvSpPr>
          <p:nvPr>
            <p:ph type="title"/>
          </p:nvPr>
        </p:nvSpPr>
        <p:spPr/>
        <p:txBody>
          <a:bodyPr/>
          <a:lstStyle/>
          <a:p>
            <a:pPr algn="ctr"/>
            <a:r>
              <a:rPr lang="en-US" sz="3600" smtClean="0"/>
              <a:t>THE INVENTOR THINKS UP HELICOPTERS</a:t>
            </a:r>
            <a:br>
              <a:rPr lang="en-US" sz="3600" smtClean="0"/>
            </a:br>
            <a:r>
              <a:rPr lang="en-US" sz="3600" smtClean="0"/>
              <a:t>by Patricia Hubbell</a:t>
            </a:r>
          </a:p>
        </p:txBody>
      </p:sp>
      <p:pic>
        <p:nvPicPr>
          <p:cNvPr id="17411" name="Picture 6" descr="yhst-94582326164583_2179_2642085"/>
          <p:cNvPicPr>
            <a:picLocks noChangeAspect="1" noChangeArrowheads="1"/>
          </p:cNvPicPr>
          <p:nvPr/>
        </p:nvPicPr>
        <p:blipFill>
          <a:blip r:embed="rId2" cstate="print"/>
          <a:srcRect/>
          <a:stretch>
            <a:fillRect/>
          </a:stretch>
        </p:blipFill>
        <p:spPr bwMode="auto">
          <a:xfrm>
            <a:off x="3048000" y="1981200"/>
            <a:ext cx="5638800" cy="3810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en-US" sz="4600" smtClean="0"/>
              <a:t>Research Project/Multimedia Presentation</a:t>
            </a:r>
          </a:p>
        </p:txBody>
      </p:sp>
      <p:sp>
        <p:nvSpPr>
          <p:cNvPr id="35843" name="Rectangle 3"/>
          <p:cNvSpPr>
            <a:spLocks noGrp="1"/>
          </p:cNvSpPr>
          <p:nvPr>
            <p:ph type="body" idx="1"/>
          </p:nvPr>
        </p:nvSpPr>
        <p:spPr/>
        <p:txBody>
          <a:bodyPr/>
          <a:lstStyle/>
          <a:p>
            <a:pPr>
              <a:buFont typeface="Wingdings 2" pitchFamily="18" charset="2"/>
              <a:buNone/>
            </a:pPr>
            <a:r>
              <a:rPr lang="en-US" sz="2200" smtClean="0"/>
              <a:t>    Using the internet, biographies, and an encyclopedia, read all you can about an inventor, either one we’ve read about together or another of interest.  As a class, we will create a timeline of the inventors we’ve studied in order to understand where each inventor “lived” chronologically in history.  Finally, write a short informative/explanatory piece about an inventor of choice that answers the question “How do innovators and inventors build on what has come before them?”  Publish it and present it in a multimedia format to the class, or create a podcast and upload it to the class webpage. </a:t>
            </a:r>
          </a:p>
          <a:p>
            <a:pPr>
              <a:buFont typeface="Wingdings 2" pitchFamily="18" charset="2"/>
              <a:buNone/>
            </a:pPr>
            <a:r>
              <a:rPr lang="en-US" sz="2200" smtClean="0"/>
              <a:t>   (RI.5.2, RI.5.9, RI.5.3, W.5.2a, b, c, d, e, RF.5.4b)</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2895600"/>
          </a:xfrm>
        </p:spPr>
        <p:txBody>
          <a:bodyPr>
            <a:noAutofit/>
          </a:bodyPr>
          <a:lstStyle/>
          <a:p>
            <a:pPr eaLnBrk="1" fontAlgn="auto" hangingPunct="1">
              <a:spcAft>
                <a:spcPts val="0"/>
              </a:spcAft>
              <a:defRPr/>
            </a:pPr>
            <a:r>
              <a:rPr lang="en-US" sz="1800" dirty="0" smtClean="0"/>
              <a:t>A baler is a piece of farm machinery used to compress a cut and raked crop (such as hay, straw, or silage) into compact bales that are easy to handle, transport and store. Several different types of balers are commonly used, each producing a different type of bales – rectangular or cylindrical (round), of various sizes, bound with twine, netting, or wire. The round hay baler was invented by </a:t>
            </a:r>
            <a:r>
              <a:rPr lang="en-US" sz="1800" dirty="0" err="1" smtClean="0"/>
              <a:t>Ummo</a:t>
            </a:r>
            <a:r>
              <a:rPr lang="en-US" sz="1800" dirty="0" smtClean="0"/>
              <a:t> F. </a:t>
            </a:r>
            <a:r>
              <a:rPr lang="en-US" sz="1800" dirty="0" err="1" smtClean="0"/>
              <a:t>Luebben</a:t>
            </a:r>
            <a:r>
              <a:rPr lang="en-US" sz="1800" dirty="0" smtClean="0"/>
              <a:t> of Sutton, Nebraska, which he conceived with his brother Melchior in 1903, and then patented in 1910. The invention of the round hay baler revolutionized the laborious task of haying into a one-man, low-cost operation with a machine that automatically gathered the hay, rolled into a round bale, and ejected it.</a:t>
            </a:r>
            <a:r>
              <a:rPr lang="en-US" sz="1800" baseline="30000" dirty="0" smtClean="0">
                <a:hlinkClick r:id="rId2"/>
              </a:rPr>
              <a:t>[109]</a:t>
            </a:r>
            <a:r>
              <a:rPr lang="en-US" sz="1800" dirty="0" smtClean="0"/>
              <a:t/>
            </a:r>
            <a:br>
              <a:rPr lang="en-US" sz="1800" dirty="0" smtClean="0"/>
            </a:br>
            <a:endParaRPr lang="en-US" sz="1800" dirty="0"/>
          </a:p>
        </p:txBody>
      </p:sp>
      <p:pic>
        <p:nvPicPr>
          <p:cNvPr id="18434" name="Picture 2" descr="File:20070824 kanal elblaski 100 3905.jpg">
            <a:hlinkClick r:id="rId3"/>
          </p:cNvPr>
          <p:cNvPicPr>
            <a:picLocks noChangeAspect="1" noChangeArrowheads="1"/>
          </p:cNvPicPr>
          <p:nvPr/>
        </p:nvPicPr>
        <p:blipFill>
          <a:blip r:embed="rId4" cstate="print"/>
          <a:srcRect/>
          <a:stretch>
            <a:fillRect/>
          </a:stretch>
        </p:blipFill>
        <p:spPr bwMode="auto">
          <a:xfrm>
            <a:off x="838200" y="3276600"/>
            <a:ext cx="7620000" cy="2971800"/>
          </a:xfrm>
          <a:prstGeom prst="rect">
            <a:avLst/>
          </a:prstGeom>
          <a:noFill/>
          <a:ln w="9525">
            <a:noFill/>
            <a:miter lim="800000"/>
            <a:headEnd/>
            <a:tailEnd/>
          </a:ln>
        </p:spPr>
      </p:pic>
      <p:sp>
        <p:nvSpPr>
          <p:cNvPr id="18435" name="Rectangle 3"/>
          <p:cNvSpPr>
            <a:spLocks noChangeArrowheads="1"/>
          </p:cNvSpPr>
          <p:nvPr/>
        </p:nvSpPr>
        <p:spPr bwMode="auto">
          <a:xfrm>
            <a:off x="3586163" y="2819400"/>
            <a:ext cx="2205037" cy="369888"/>
          </a:xfrm>
          <a:prstGeom prst="rect">
            <a:avLst/>
          </a:prstGeom>
          <a:noFill/>
          <a:ln w="9525">
            <a:noFill/>
            <a:miter lim="800000"/>
            <a:headEnd/>
            <a:tailEnd/>
          </a:ln>
        </p:spPr>
        <p:txBody>
          <a:bodyPr>
            <a:spAutoFit/>
          </a:bodyPr>
          <a:lstStyle/>
          <a:p>
            <a:r>
              <a:rPr lang="en-US" b="1">
                <a:latin typeface="Constantia" pitchFamily="18" charset="0"/>
              </a:rPr>
              <a:t>1903 </a:t>
            </a:r>
            <a:r>
              <a:rPr lang="en-US" b="1">
                <a:latin typeface="Constantia" pitchFamily="18" charset="0"/>
                <a:hlinkClick r:id="rId5" tooltip="Baler"/>
              </a:rPr>
              <a:t>Baler (round)</a:t>
            </a:r>
            <a:endParaRPr lang="en-US">
              <a:latin typeface="Constantia"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44762"/>
          </a:xfrm>
        </p:spPr>
        <p:txBody>
          <a:bodyPr>
            <a:normAutofit fontScale="90000"/>
          </a:bodyPr>
          <a:lstStyle/>
          <a:p>
            <a:pPr eaLnBrk="1" fontAlgn="auto" hangingPunct="1">
              <a:spcAft>
                <a:spcPts val="0"/>
              </a:spcAft>
              <a:defRPr/>
            </a:pPr>
            <a:r>
              <a:rPr lang="en-US" sz="2000" dirty="0" smtClean="0"/>
              <a:t>The windshield wiper is a bladed device used to wipe rain and dirt from a windshield. In 1903, </a:t>
            </a:r>
            <a:r>
              <a:rPr lang="en-US" sz="2000" dirty="0" smtClean="0">
                <a:hlinkClick r:id="rId2" tooltip="Mary Anderson (inventor)"/>
              </a:rPr>
              <a:t>Mary Anderson</a:t>
            </a:r>
            <a:r>
              <a:rPr lang="en-US" sz="2000" dirty="0" smtClean="0"/>
              <a:t> is credited with inventing the first operational windshield wiper.</a:t>
            </a:r>
            <a:r>
              <a:rPr lang="en-US" sz="2000" baseline="30000" dirty="0" smtClean="0">
                <a:hlinkClick r:id="rId3"/>
              </a:rPr>
              <a:t>[103]</a:t>
            </a:r>
            <a:r>
              <a:rPr lang="en-US" sz="2000" baseline="30000" dirty="0" smtClean="0">
                <a:hlinkClick r:id="rId4"/>
              </a:rPr>
              <a:t>[104]</a:t>
            </a:r>
            <a:r>
              <a:rPr lang="en-US" sz="2000" dirty="0" smtClean="0"/>
              <a:t> In Anderson's patent, she called her invention a window cleaning device for electric cars and other vehicles. Operated via a lever from inside a vehicle, her version of windshield wipers closely resembles the windshield wiper found on many early car models. Anderson had a model of her design manufactured. She then filed a patent (U.S. patent number 743,801) on June 18, 1903 that was issued to her by the U.S. Patent Office on November 10, 1903.</a:t>
            </a:r>
            <a:r>
              <a:rPr lang="en-US" sz="2000" baseline="30000" dirty="0" smtClean="0">
                <a:hlinkClick r:id="rId5"/>
              </a:rPr>
              <a:t>[105]</a:t>
            </a:r>
            <a:r>
              <a:rPr lang="en-US" sz="2000" baseline="30000" dirty="0" smtClean="0">
                <a:hlinkClick r:id="rId6"/>
              </a:rPr>
              <a:t>[106</a:t>
            </a:r>
            <a:endParaRPr lang="en-US" sz="2000" dirty="0"/>
          </a:p>
        </p:txBody>
      </p:sp>
      <p:pic>
        <p:nvPicPr>
          <p:cNvPr id="19458" name="Picture 2" descr="File:Heckscheibenwischer kl.jpg">
            <a:hlinkClick r:id="rId7"/>
          </p:cNvPr>
          <p:cNvPicPr>
            <a:picLocks noChangeAspect="1" noChangeArrowheads="1"/>
          </p:cNvPicPr>
          <p:nvPr/>
        </p:nvPicPr>
        <p:blipFill>
          <a:blip r:embed="rId8" cstate="print"/>
          <a:srcRect/>
          <a:stretch>
            <a:fillRect/>
          </a:stretch>
        </p:blipFill>
        <p:spPr bwMode="auto">
          <a:xfrm>
            <a:off x="2057400" y="2895600"/>
            <a:ext cx="4876800" cy="3657600"/>
          </a:xfrm>
          <a:prstGeom prst="rect">
            <a:avLst/>
          </a:prstGeom>
          <a:noFill/>
          <a:ln w="9525">
            <a:noFill/>
            <a:miter lim="800000"/>
            <a:headEnd/>
            <a:tailEnd/>
          </a:ln>
        </p:spPr>
      </p:pic>
      <p:sp>
        <p:nvSpPr>
          <p:cNvPr id="19459" name="Rectangle 4"/>
          <p:cNvSpPr>
            <a:spLocks noChangeArrowheads="1"/>
          </p:cNvSpPr>
          <p:nvPr/>
        </p:nvSpPr>
        <p:spPr bwMode="auto">
          <a:xfrm>
            <a:off x="152400" y="3244850"/>
            <a:ext cx="1600200" cy="922338"/>
          </a:xfrm>
          <a:prstGeom prst="rect">
            <a:avLst/>
          </a:prstGeom>
          <a:noFill/>
          <a:ln w="9525">
            <a:noFill/>
            <a:miter lim="800000"/>
            <a:headEnd/>
            <a:tailEnd/>
          </a:ln>
        </p:spPr>
        <p:txBody>
          <a:bodyPr>
            <a:spAutoFit/>
          </a:bodyPr>
          <a:lstStyle/>
          <a:p>
            <a:r>
              <a:rPr lang="en-US" b="1">
                <a:latin typeface="Constantia" pitchFamily="18" charset="0"/>
              </a:rPr>
              <a:t>1903 </a:t>
            </a:r>
            <a:r>
              <a:rPr lang="en-US" b="1">
                <a:latin typeface="Constantia" pitchFamily="18" charset="0"/>
                <a:hlinkClick r:id="rId9" tooltip="Windshield wipers"/>
              </a:rPr>
              <a:t>Windshield wipers</a:t>
            </a:r>
            <a:endParaRPr lang="en-US">
              <a:latin typeface="Constantia"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153400" cy="2438400"/>
          </a:xfrm>
        </p:spPr>
        <p:txBody>
          <a:bodyPr>
            <a:noAutofit/>
          </a:bodyPr>
          <a:lstStyle/>
          <a:p>
            <a:pPr eaLnBrk="1" fontAlgn="auto" hangingPunct="1">
              <a:spcAft>
                <a:spcPts val="0"/>
              </a:spcAft>
              <a:defRPr/>
            </a:pPr>
            <a:r>
              <a:rPr lang="en-US" sz="2000" dirty="0" smtClean="0"/>
              <a:t>The zipper is a popular device for temporarily joining two edges of fabric. Zippers are found on trousers, jeans, jackets, and luggage. </a:t>
            </a:r>
            <a:r>
              <a:rPr lang="en-US" sz="2000" dirty="0" smtClean="0">
                <a:hlinkClick r:id="rId2" tooltip="Whitcomb L. Judson"/>
              </a:rPr>
              <a:t>Whitcomb L. Judson</a:t>
            </a:r>
            <a:r>
              <a:rPr lang="en-US" sz="2000" dirty="0" smtClean="0"/>
              <a:t> was an American mechanical engineer from Chicago who was the first to invent, conceive of the idea, and to construct a zipper. Using a hook-and-eye device, Judson intended for this earliest form of the zipper to be used on shoes. He also conceived the idea of the slide fastener mechanism in conjunction with the invention of the zipper. Patents were issued to Judson for the zipper in 1891, 1894, and 1905.</a:t>
            </a:r>
            <a:r>
              <a:rPr lang="en-US" sz="2000" baseline="30000" dirty="0" smtClean="0">
                <a:hlinkClick r:id="rId3"/>
              </a:rPr>
              <a:t>[27]</a:t>
            </a:r>
            <a:r>
              <a:rPr lang="en-US" sz="2000" baseline="30000" dirty="0" smtClean="0">
                <a:hlinkClick r:id="rId4"/>
              </a:rPr>
              <a:t>[28]</a:t>
            </a:r>
            <a:endParaRPr lang="en-US" sz="2000" dirty="0"/>
          </a:p>
        </p:txBody>
      </p:sp>
      <p:pic>
        <p:nvPicPr>
          <p:cNvPr id="20482" name="Picture 2" descr="File:Zippers.jpg">
            <a:hlinkClick r:id="rId5"/>
          </p:cNvPr>
          <p:cNvPicPr>
            <a:picLocks noChangeAspect="1" noChangeArrowheads="1"/>
          </p:cNvPicPr>
          <p:nvPr/>
        </p:nvPicPr>
        <p:blipFill>
          <a:blip r:embed="rId6" cstate="print"/>
          <a:srcRect/>
          <a:stretch>
            <a:fillRect/>
          </a:stretch>
        </p:blipFill>
        <p:spPr bwMode="auto">
          <a:xfrm>
            <a:off x="1371600" y="3505200"/>
            <a:ext cx="5715000" cy="3133725"/>
          </a:xfrm>
          <a:prstGeom prst="rect">
            <a:avLst/>
          </a:prstGeom>
          <a:noFill/>
          <a:ln w="9525">
            <a:noFill/>
            <a:miter lim="800000"/>
            <a:headEnd/>
            <a:tailEnd/>
          </a:ln>
        </p:spPr>
      </p:pic>
      <p:sp>
        <p:nvSpPr>
          <p:cNvPr id="20483" name="Rectangle 3"/>
          <p:cNvSpPr>
            <a:spLocks noChangeArrowheads="1"/>
          </p:cNvSpPr>
          <p:nvPr/>
        </p:nvSpPr>
        <p:spPr bwMode="auto">
          <a:xfrm>
            <a:off x="7239000" y="3505200"/>
            <a:ext cx="1676400" cy="369888"/>
          </a:xfrm>
          <a:prstGeom prst="rect">
            <a:avLst/>
          </a:prstGeom>
          <a:noFill/>
          <a:ln w="9525">
            <a:noFill/>
            <a:miter lim="800000"/>
            <a:headEnd/>
            <a:tailEnd/>
          </a:ln>
        </p:spPr>
        <p:txBody>
          <a:bodyPr>
            <a:spAutoFit/>
          </a:bodyPr>
          <a:lstStyle/>
          <a:p>
            <a:r>
              <a:rPr lang="en-US" b="1">
                <a:latin typeface="Constantia" pitchFamily="18" charset="0"/>
              </a:rPr>
              <a:t>1891 </a:t>
            </a:r>
            <a:r>
              <a:rPr lang="en-US" b="1">
                <a:latin typeface="Constantia" pitchFamily="18" charset="0"/>
                <a:hlinkClick r:id="rId7" tooltip="Zipper"/>
              </a:rPr>
              <a:t>Zipper</a:t>
            </a:r>
            <a:endParaRPr lang="en-US">
              <a:latin typeface="Constantia"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2895600"/>
          </a:xfrm>
        </p:spPr>
        <p:txBody>
          <a:bodyPr>
            <a:noAutofit/>
          </a:bodyPr>
          <a:lstStyle/>
          <a:p>
            <a:pPr eaLnBrk="1" fontAlgn="auto" hangingPunct="1">
              <a:spcAft>
                <a:spcPts val="0"/>
              </a:spcAft>
              <a:defRPr/>
            </a:pPr>
            <a:r>
              <a:rPr lang="en-US" sz="1800" dirty="0" smtClean="0"/>
              <a:t>A batting helmet is the protective headgear worn by batters in the game of baseball or softball. It is meant to protect the batter's head from errant pitches thrown by the pitcher. A batter who is "hit by pitch", due to an inadvertent wild pitch or a pitcher's purposeful attempt to hit him, may be seriously, even fatally, injured. In 1905, a </a:t>
            </a:r>
            <a:r>
              <a:rPr lang="en-US" sz="1800" dirty="0" smtClean="0">
                <a:hlinkClick r:id="rId2" tooltip="San Francisco Giants"/>
              </a:rPr>
              <a:t>New York Giants</a:t>
            </a:r>
            <a:r>
              <a:rPr lang="en-US" sz="1800" dirty="0" smtClean="0"/>
              <a:t> (the team now known as the San Francisco Giants) baseball player named </a:t>
            </a:r>
            <a:r>
              <a:rPr lang="en-US" sz="1800" dirty="0" smtClean="0">
                <a:hlinkClick r:id="rId3" tooltip="Roger Bresnahan"/>
              </a:rPr>
              <a:t>Roger </a:t>
            </a:r>
            <a:r>
              <a:rPr lang="en-US" sz="1800" dirty="0" err="1" smtClean="0">
                <a:hlinkClick r:id="rId3" tooltip="Roger Bresnahan"/>
              </a:rPr>
              <a:t>Bresnahan</a:t>
            </a:r>
            <a:r>
              <a:rPr lang="en-US" sz="1800" dirty="0" smtClean="0"/>
              <a:t>, after missing thirty days of the baseball season and lying in a hospital bed due to a head injury (or </a:t>
            </a:r>
            <a:r>
              <a:rPr lang="en-US" sz="1800" dirty="0" err="1" smtClean="0"/>
              <a:t>beaning</a:t>
            </a:r>
            <a:r>
              <a:rPr lang="en-US" sz="1800" dirty="0" smtClean="0"/>
              <a:t>), created, with assistance from the A.J. Reach Company, a crude, leather, vertically sliced football helmet over his cap that is considered to be the first batting helmet. The headgear was unpopular, even with </a:t>
            </a:r>
            <a:r>
              <a:rPr lang="en-US" sz="1800" dirty="0" err="1" smtClean="0"/>
              <a:t>Bresnahan</a:t>
            </a:r>
            <a:r>
              <a:rPr lang="en-US" sz="1800" dirty="0" smtClean="0"/>
              <a:t> at the time, and it wasn't until the mid-1950s that his idea was accepted.</a:t>
            </a:r>
            <a:r>
              <a:rPr lang="en-US" sz="1800" baseline="30000" dirty="0" smtClean="0"/>
              <a:t>[116]</a:t>
            </a:r>
            <a:r>
              <a:rPr lang="en-US" sz="1800" dirty="0" smtClean="0"/>
              <a:t/>
            </a:r>
            <a:br>
              <a:rPr lang="en-US" sz="1800" dirty="0" smtClean="0"/>
            </a:br>
            <a:endParaRPr lang="en-US" sz="1800" dirty="0"/>
          </a:p>
        </p:txBody>
      </p:sp>
      <p:pic>
        <p:nvPicPr>
          <p:cNvPr id="21506" name="Picture 2" descr="File:BattingHelmet.png">
            <a:hlinkClick r:id="rId4"/>
          </p:cNvPr>
          <p:cNvPicPr>
            <a:picLocks noChangeAspect="1" noChangeArrowheads="1"/>
          </p:cNvPicPr>
          <p:nvPr/>
        </p:nvPicPr>
        <p:blipFill>
          <a:blip r:embed="rId5" cstate="print"/>
          <a:srcRect/>
          <a:stretch>
            <a:fillRect/>
          </a:stretch>
        </p:blipFill>
        <p:spPr bwMode="auto">
          <a:xfrm>
            <a:off x="1981200" y="3352800"/>
            <a:ext cx="3962400" cy="3352800"/>
          </a:xfrm>
          <a:prstGeom prst="rect">
            <a:avLst/>
          </a:prstGeom>
          <a:noFill/>
          <a:ln w="9525">
            <a:noFill/>
            <a:miter lim="800000"/>
            <a:headEnd/>
            <a:tailEnd/>
          </a:ln>
        </p:spPr>
      </p:pic>
      <p:sp>
        <p:nvSpPr>
          <p:cNvPr id="21507" name="Rectangle 3"/>
          <p:cNvSpPr>
            <a:spLocks noChangeArrowheads="1"/>
          </p:cNvSpPr>
          <p:nvPr/>
        </p:nvSpPr>
        <p:spPr bwMode="auto">
          <a:xfrm rot="10800000" flipV="1">
            <a:off x="6324600" y="3613150"/>
            <a:ext cx="2514600" cy="369888"/>
          </a:xfrm>
          <a:prstGeom prst="rect">
            <a:avLst/>
          </a:prstGeom>
          <a:noFill/>
          <a:ln w="9525">
            <a:noFill/>
            <a:miter lim="800000"/>
            <a:headEnd/>
            <a:tailEnd/>
          </a:ln>
        </p:spPr>
        <p:txBody>
          <a:bodyPr>
            <a:spAutoFit/>
          </a:bodyPr>
          <a:lstStyle/>
          <a:p>
            <a:r>
              <a:rPr lang="en-US" b="1">
                <a:latin typeface="Constantia" pitchFamily="18" charset="0"/>
              </a:rPr>
              <a:t>1905 </a:t>
            </a:r>
            <a:r>
              <a:rPr lang="en-US" b="1">
                <a:latin typeface="Constantia" pitchFamily="18" charset="0"/>
                <a:hlinkClick r:id="rId6" tooltip="Batting helmet"/>
              </a:rPr>
              <a:t>Batting helmet</a:t>
            </a:r>
            <a:endParaRPr lang="en-US">
              <a:latin typeface="Constantia"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3200400"/>
          </a:xfrm>
        </p:spPr>
        <p:txBody>
          <a:bodyPr>
            <a:noAutofit/>
          </a:bodyPr>
          <a:lstStyle/>
          <a:p>
            <a:pPr eaLnBrk="1" fontAlgn="auto" hangingPunct="1">
              <a:spcAft>
                <a:spcPts val="0"/>
              </a:spcAft>
              <a:defRPr/>
            </a:pPr>
            <a:r>
              <a:rPr lang="en-US" sz="1800" dirty="0" smtClean="0"/>
              <a:t>Candy apples, also known as toffee apples outside of North America, are whole apples covered in a hard sugar candy coating. While the topping varies from place to place, they are almost always served with a wooden stick of sorts in the middle making them easier to eat. Toffee apples are a common treat at autumn festivals in Western culture in the Northern Hemisphere, such as </a:t>
            </a:r>
            <a:r>
              <a:rPr lang="en-US" sz="1800" dirty="0" smtClean="0">
                <a:hlinkClick r:id="rId2" tooltip="Halloween"/>
              </a:rPr>
              <a:t>Halloween</a:t>
            </a:r>
            <a:r>
              <a:rPr lang="en-US" sz="1800" dirty="0" smtClean="0"/>
              <a:t> and </a:t>
            </a:r>
            <a:r>
              <a:rPr lang="en-US" sz="1800" dirty="0" smtClean="0">
                <a:hlinkClick r:id="rId3" tooltip="Guy Fawkes Night"/>
              </a:rPr>
              <a:t>Guy Fawkes Night</a:t>
            </a:r>
            <a:r>
              <a:rPr lang="en-US" sz="1800" dirty="0" smtClean="0"/>
              <a:t> because these festivals fall in the wake of the annual apple harvest. Dipping fruits into a sugar syrup is an ancient tradition. However, the origin of the red candy apple is attributed to Newark, New Jersey </a:t>
            </a:r>
            <a:r>
              <a:rPr lang="en-US" sz="1800" dirty="0" err="1" smtClean="0"/>
              <a:t>candymaker</a:t>
            </a:r>
            <a:r>
              <a:rPr lang="en-US" sz="1800" dirty="0" smtClean="0"/>
              <a:t> who conceived the idea of dipping apples into a red cinnamon candy mixture he had on hand. In addition, dipping apples in hot </a:t>
            </a:r>
            <a:r>
              <a:rPr lang="en-US" sz="1800" dirty="0" smtClean="0">
                <a:hlinkClick r:id="rId4" tooltip="Caramel"/>
              </a:rPr>
              <a:t>caramel</a:t>
            </a:r>
            <a:r>
              <a:rPr lang="en-US" sz="1800" dirty="0" smtClean="0"/>
              <a:t> a 1950s American invention attributed to Kraft salesman Dan Walker.</a:t>
            </a:r>
            <a:r>
              <a:rPr lang="en-US" sz="1800" baseline="30000" dirty="0" smtClean="0">
                <a:hlinkClick r:id="rId5"/>
              </a:rPr>
              <a:t>[131]</a:t>
            </a:r>
            <a:r>
              <a:rPr lang="en-US" sz="1800" dirty="0" smtClean="0"/>
              <a:t/>
            </a:r>
            <a:br>
              <a:rPr lang="en-US" sz="1800" dirty="0" smtClean="0"/>
            </a:br>
            <a:endParaRPr lang="en-US" sz="1800" dirty="0"/>
          </a:p>
        </p:txBody>
      </p:sp>
      <p:pic>
        <p:nvPicPr>
          <p:cNvPr id="22530" name="Picture 2" descr="File:Candyapple.jpg">
            <a:hlinkClick r:id="rId6"/>
          </p:cNvPr>
          <p:cNvPicPr>
            <a:picLocks noChangeAspect="1" noChangeArrowheads="1"/>
          </p:cNvPicPr>
          <p:nvPr/>
        </p:nvPicPr>
        <p:blipFill>
          <a:blip r:embed="rId7" cstate="print"/>
          <a:srcRect/>
          <a:stretch>
            <a:fillRect/>
          </a:stretch>
        </p:blipFill>
        <p:spPr bwMode="auto">
          <a:xfrm>
            <a:off x="2514600" y="3733800"/>
            <a:ext cx="2438400" cy="2971800"/>
          </a:xfrm>
          <a:prstGeom prst="rect">
            <a:avLst/>
          </a:prstGeom>
          <a:noFill/>
          <a:ln w="9525">
            <a:noFill/>
            <a:miter lim="800000"/>
            <a:headEnd/>
            <a:tailEnd/>
          </a:ln>
        </p:spPr>
      </p:pic>
      <p:sp>
        <p:nvSpPr>
          <p:cNvPr id="22531" name="Rectangle 3"/>
          <p:cNvSpPr>
            <a:spLocks noChangeArrowheads="1"/>
          </p:cNvSpPr>
          <p:nvPr/>
        </p:nvSpPr>
        <p:spPr bwMode="auto">
          <a:xfrm>
            <a:off x="4495800" y="4191000"/>
            <a:ext cx="2057400" cy="369888"/>
          </a:xfrm>
          <a:prstGeom prst="rect">
            <a:avLst/>
          </a:prstGeom>
          <a:noFill/>
          <a:ln w="9525">
            <a:noFill/>
            <a:miter lim="800000"/>
            <a:headEnd/>
            <a:tailEnd/>
          </a:ln>
        </p:spPr>
        <p:txBody>
          <a:bodyPr>
            <a:spAutoFit/>
          </a:bodyPr>
          <a:lstStyle/>
          <a:p>
            <a:r>
              <a:rPr lang="en-US" b="1">
                <a:latin typeface="Constantia" pitchFamily="18" charset="0"/>
              </a:rPr>
              <a:t>1908 </a:t>
            </a:r>
            <a:r>
              <a:rPr lang="en-US" b="1">
                <a:latin typeface="Constantia" pitchFamily="18" charset="0"/>
                <a:hlinkClick r:id="rId8" tooltip="Candy apple"/>
              </a:rPr>
              <a:t>Candy apple</a:t>
            </a:r>
            <a:endParaRPr lang="en-US">
              <a:latin typeface="Constantia"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552</TotalTime>
  <Words>1980</Words>
  <Application>Microsoft Office PowerPoint</Application>
  <PresentationFormat>On-screen Show (4:3)</PresentationFormat>
  <Paragraphs>80</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Flow</vt:lpstr>
      <vt:lpstr>Fifth Grade  Unit 2</vt:lpstr>
      <vt:lpstr>Inventions</vt:lpstr>
      <vt:lpstr>THE INVENTOR THINKS UP HELICOPTERS by Patricia Hubbell</vt:lpstr>
      <vt:lpstr>Research Project/Multimedia Presentation</vt:lpstr>
      <vt:lpstr>A baler is a piece of farm machinery used to compress a cut and raked crop (such as hay, straw, or silage) into compact bales that are easy to handle, transport and store. Several different types of balers are commonly used, each producing a different type of bales – rectangular or cylindrical (round), of various sizes, bound with twine, netting, or wire. The round hay baler was invented by Ummo F. Luebben of Sutton, Nebraska, which he conceived with his brother Melchior in 1903, and then patented in 1910. The invention of the round hay baler revolutionized the laborious task of haying into a one-man, low-cost operation with a machine that automatically gathered the hay, rolled into a round bale, and ejected it.[109] </vt:lpstr>
      <vt:lpstr>The windshield wiper is a bladed device used to wipe rain and dirt from a windshield. In 1903, Mary Anderson is credited with inventing the first operational windshield wiper.[103][104] In Anderson's patent, she called her invention a window cleaning device for electric cars and other vehicles. Operated via a lever from inside a vehicle, her version of windshield wipers closely resembles the windshield wiper found on many early car models. Anderson had a model of her design manufactured. She then filed a patent (U.S. patent number 743,801) on June 18, 1903 that was issued to her by the U.S. Patent Office on November 10, 1903.[105][106</vt:lpstr>
      <vt:lpstr>The zipper is a popular device for temporarily joining two edges of fabric. Zippers are found on trousers, jeans, jackets, and luggage. Whitcomb L. Judson was an American mechanical engineer from Chicago who was the first to invent, conceive of the idea, and to construct a zipper. Using a hook-and-eye device, Judson intended for this earliest form of the zipper to be used on shoes. He also conceived the idea of the slide fastener mechanism in conjunction with the invention of the zipper. Patents were issued to Judson for the zipper in 1891, 1894, and 1905.[27][28]</vt:lpstr>
      <vt:lpstr>A batting helmet is the protective headgear worn by batters in the game of baseball or softball. It is meant to protect the batter's head from errant pitches thrown by the pitcher. A batter who is "hit by pitch", due to an inadvertent wild pitch or a pitcher's purposeful attempt to hit him, may be seriously, even fatally, injured. In 1905, a New York Giants (the team now known as the San Francisco Giants) baseball player named Roger Bresnahan, after missing thirty days of the baseball season and lying in a hospital bed due to a head injury (or beaning), created, with assistance from the A.J. Reach Company, a crude, leather, vertically sliced football helmet over his cap that is considered to be the first batting helmet. The headgear was unpopular, even with Bresnahan at the time, and it wasn't until the mid-1950s that his idea was accepted.[116] </vt:lpstr>
      <vt:lpstr>Candy apples, also known as toffee apples outside of North America, are whole apples covered in a hard sugar candy coating. While the topping varies from place to place, they are almost always served with a wooden stick of sorts in the middle making them easier to eat. Toffee apples are a common treat at autumn festivals in Western culture in the Northern Hemisphere, such as Halloween and Guy Fawkes Night because these festivals fall in the wake of the annual apple harvest. Dipping fruits into a sugar syrup is an ancient tradition. However, the origin of the red candy apple is attributed to Newark, New Jersey candymaker who conceived the idea of dipping apples into a red cinnamon candy mixture he had on hand. In addition, dipping apples in hot caramel a 1950s American invention attributed to Kraft salesman Dan Walker.[131] </vt:lpstr>
      <vt:lpstr>A stop sign is a traffic sign, usually erected at road junctions such as a four-way intersection, that instructs drivers to stop and then to proceed only if the way ahead is clear. The idea of placing stop signs at road junctions was first conceived in 1890 when William Phelps Eno of Saugatuck, Connecticut proposed and devised the first set of traffic laws in an article published in Rider and Driver. However, the first use of stop signs did not appear until 1915 when officials in Detroit, Michigan installed a stop sign with black letters on a white background. Throughout the years and with many alterations made to the stop sign, the current version with white block-lettering on a red background that is used in the United States as well as emulated in many other countries around the world today, did not come into use until the Joint Committee on Uniform Traffic Control Devices adopted the design in 1954.[14]  </vt:lpstr>
      <vt:lpstr>The Ferris wheel is a non-building structure, consisting of an upright wheel with passenger gondolas attached to the rim. Opened on June 21, 1893 at the Chicago World's Fair, the Ferris wheel was invented two years earlier by the Pittsburgh, Pennsylvania bridge-builder George Washington Gale Ferris in 1891.[20]</vt:lpstr>
      <vt:lpstr>Air conditioning is the cooling and de-humidification of indoor air for thermal comfort. Using a system of coils as a solution to cool and remove moisture from muggy air in a printing plant that was wrinkling magazine pages, Willis Carrier invented and manufactured the world's first mechanical air conditioning unit in 1902.[91] Carrier's invention – encompassing the first system to provide man-made control over temperature, humidity, ventilation and air quality, was first installed as a solution to the quality problems experienced at a Brooklyn printing plant, Sackett-Wilhelms Lithographing and Publishing Company. Air conditioning not only spawned a company and an industry, but also brought about profound economic, social and cultural changes.[12]</vt:lpstr>
      <vt:lpstr>The traffic light, also known as traffic signal, is a signaling device positioned at a road intersection, pedestrian crossing, or other location. Its purpose is to indicate, using a series of colors, the correct moment to stop, drive, ride or walk, using a universal color code. The color of the traffic lights representing stop and go are likely derived from those used to identify port (red) and starboard (green) in maritime rules governing right of way, where the vessel on the left must stop for the one crossing on the right. In Salt Lake City, Utah, policeman Lester Wire invented the first red-green electric traffic lights.[148]</vt:lpstr>
      <vt:lpstr>A supermarket is a self-service store offering a wide variety of food and household merchandise, organized into departments. It is larger in size and has a wider selection than a traditional grocery store. The concept of a "self-service" grocery store was invented by American entrepreneur Clarence Saunders and his Piggly Wiggly stores. Beforehand, customers would shop at a general store where a clerk behind a counter would fetch inventory in limited quantity for customers to purchase. With Saunders' new innovation of self-service, customers would be able to choose a wider selection of goods at competitive prices. Saunders' first store opened in Memphis, Tennessee, in 1916.[157] </vt:lpstr>
      <vt:lpstr>A toggle light switch is a switch, most commonly used to operate electric lights, permanently connected equipment, or electrical outlets whereby the switch handle does not control the contacts directly, but through an intermediate arrangement of internal springs and levers. The toggle light switch is safe, reliable, and durable, but produces a loud "snap" or "click" noise when a person's finger manually flips the toggle light switch into the on/off position. The design for the toggle light switch was patented in 1916 by William J. Newton and Morris Goldberg of Lynbrook, New York.[161]  </vt:lpstr>
      <vt:lpstr>A cheeseburger is a hamburger with cheese added to it. Traditionally the cheese is placed on top of the patty, but the burger can include many variations in structure, ingredients, and composition. The term itself is a portmanteau of the words "cheese" and "hamburger." The cheese is usually sliced, and then added to the cooking hamburger patty shortly before the patty finishes cooking which allows the cheese to melt. Lionel C. Sternberger is believed to have invented the “cheese hamburger” in the 1920s in the Northeast portion of Los Angeles County. The earliest year attributed to the invention of the cheeseburger by Sternberger is in 1924, while others claimed that he invented it as late as 1926. According to American Heritage, "a local restaurateur was identified as the inventor of the cheeseburger at his death in 1964. Cooking at his father’s short-order joint in Pasadena in the early 1920s, the lad experimentally tossed a slice (variety unknown) on a hamburger ‘and lo! the cheeseburger sizzled to life."[197]  </vt:lpstr>
      <vt:lpstr>My Project Timeline</vt:lpstr>
      <vt:lpstr>Steve Jobs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baler is a piece of farm machinery used to compress a cut and raked crop (such as hay, straw, or silage) into compact bales that are easy to handle, transport and store. Several different types of balers are commonly used, each producing a different type of bales – rectangular or cylindrical (round), of various sizes, bound with twine, netting, or wire. The round hay baler was invented by Ummo F. Luebben of Sutton, Nebraska, which he conceived with his brother Melchior in 1903, and then patented in 1910. The invention of the round hay baler revolutionized the laborious task of haying into a one-man, low-cost operation with a machine that automatically gathered the hay, rolled into a round bale, and ejected it.[109]</dc:title>
  <dc:creator>jomassey</dc:creator>
  <cp:lastModifiedBy>Springdale Public Schools</cp:lastModifiedBy>
  <cp:revision>17</cp:revision>
  <dcterms:created xsi:type="dcterms:W3CDTF">2011-10-05T22:28:23Z</dcterms:created>
  <dcterms:modified xsi:type="dcterms:W3CDTF">2011-10-19T13:40:41Z</dcterms:modified>
</cp:coreProperties>
</file>